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68.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embeddings/Microsoft_Equation5.bin" ContentType="application/vnd.openxmlformats-officedocument.oleObject"/>
  <Override PartName="/ppt/slideLayouts/slideLayout20.xml" ContentType="application/vnd.openxmlformats-officedocument.presentationml.slideLayout+xml"/>
  <Override PartName="/ppt/slideLayouts/slideLayout17.xml" ContentType="application/vnd.openxmlformats-officedocument.presentationml.slideLayout+xml"/>
  <Default Extension="wmf" ContentType="image/x-wmf"/>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65.xml" ContentType="application/vnd.openxmlformats-officedocument.presentationml.slide+xml"/>
  <Override PartName="/ppt/slides/slide46.xml" ContentType="application/vnd.openxmlformats-officedocument.presentationml.slide+xml"/>
  <Override PartName="/ppt/embeddings/Microsoft_Equation2.bin" ContentType="application/vnd.openxmlformats-officedocument.oleObject"/>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embeddings/Microsoft_Equation6.bin" ContentType="application/vnd.openxmlformats-officedocument.oleObject"/>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handoutMasters/handoutMaster1.xml" ContentType="application/vnd.openxmlformats-officedocument.presentationml.handoutMaster+xml"/>
  <Override PartName="/ppt/slideLayouts/slideLayout11.xml" ContentType="application/vnd.openxmlformats-officedocument.presentationml.slideLayout+xml"/>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embeddings/Microsoft_Equation3.bin" ContentType="application/vnd.openxmlformats-officedocument.oleObject"/>
  <Override PartName="/ppt/slideLayouts/slideLayout15.xml" ContentType="application/vnd.openxmlformats-officedocument.presentationml.slideLayout+xml"/>
  <Default Extension="emf" ContentType="image/x-emf"/>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embeddings/Microsoft_Equation7.bin" ContentType="application/vnd.openxmlformats-officedocument.oleObject"/>
  <Override PartName="/ppt/slides/slide21.xml" ContentType="application/vnd.openxmlformats-officedocument.presentationml.slide+xml"/>
  <Override PartName="/ppt/slides/slide40.xml" ContentType="application/vnd.openxmlformats-officedocument.presentationml.slide+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theme/theme3.xml" ContentType="application/vnd.openxmlformats-officedocument.theme+xml"/>
  <Override PartName="/ppt/slides/slide63.xml" ContentType="application/vnd.openxmlformats-officedocument.presentationml.slide+xml"/>
  <Override PartName="/ppt/slideLayouts/slideLayout12.xml" ContentType="application/vnd.openxmlformats-officedocument.presentationml.slideLayout+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67.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ppt/embeddings/Microsoft_Equation4.bin" ContentType="application/vnd.openxmlformats-officedocument.oleObject"/>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embeddings/Microsoft_Equation8.bin" ContentType="application/vnd.openxmlformats-officedocument.oleObject"/>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5.xml" ContentType="application/vnd.openxmlformats-officedocument.presentationml.notesSlide+xml"/>
  <Override PartName="/ppt/slides/slide59.xml" ContentType="application/vnd.openxmlformats-officedocument.presentationml.slide+xml"/>
  <Override PartName="/ppt/slides/slide6.xml" ContentType="application/vnd.openxmlformats-officedocument.presentationml.slide+xml"/>
  <Override PartName="/ppt/slideMasters/slideMaster2.xml" ContentType="application/vnd.openxmlformats-officedocument.presentationml.slideMaster+xml"/>
  <Override PartName="/ppt/slideLayouts/slideLayout4.xml" ContentType="application/vnd.openxmlformats-officedocument.presentationml.slideLayout+xml"/>
  <Override PartName="/ppt/slides/slide26.xml" ContentType="application/vnd.openxmlformats-officedocument.presentationml.slide+xml"/>
  <Override PartName="/ppt/slides/slide45.xml" ContentType="application/vnd.openxmlformats-officedocument.presentationml.slide+xml"/>
  <Override PartName="/ppt/theme/theme4.xml" ContentType="application/vnd.openxmlformats-officedocument.theme+xml"/>
  <Override PartName="/ppt/slides/slide10.xml" ContentType="application/vnd.openxmlformats-officedocument.presentationml.slide+xml"/>
  <Override PartName="/ppt/embeddings/Microsoft_Equation1.bin" ContentType="application/vnd.openxmlformats-officedocument.oleObject"/>
  <Override PartName="/ppt/slides/slide64.xml" ContentType="application/vnd.openxmlformats-officedocument.presentationml.slide+xml"/>
  <Override PartName="/ppt/embeddings/oleObject1.bin" ContentType="application/vnd.openxmlformats-officedocument.oleObject"/>
  <Override PartName="/ppt/slideLayouts/slideLayout13.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p:sldMasterIdLst>
    <p:sldMasterId id="2147483648" r:id="rId1"/>
    <p:sldMasterId id="2147483660" r:id="rId2"/>
  </p:sldMasterIdLst>
  <p:notesMasterIdLst>
    <p:notesMasterId r:id="rId71"/>
  </p:notesMasterIdLst>
  <p:handoutMasterIdLst>
    <p:handoutMasterId r:id="rId72"/>
  </p:handoutMasterIdLst>
  <p:sldIdLst>
    <p:sldId id="315" r:id="rId3"/>
    <p:sldId id="316" r:id="rId4"/>
    <p:sldId id="317" r:id="rId5"/>
    <p:sldId id="318" r:id="rId6"/>
    <p:sldId id="319" r:id="rId7"/>
    <p:sldId id="320" r:id="rId8"/>
    <p:sldId id="321" r:id="rId9"/>
    <p:sldId id="322" r:id="rId10"/>
    <p:sldId id="392" r:id="rId11"/>
    <p:sldId id="323" r:id="rId12"/>
    <p:sldId id="324" r:id="rId13"/>
    <p:sldId id="325" r:id="rId14"/>
    <p:sldId id="352" r:id="rId15"/>
    <p:sldId id="340" r:id="rId16"/>
    <p:sldId id="342" r:id="rId17"/>
    <p:sldId id="343" r:id="rId18"/>
    <p:sldId id="344" r:id="rId19"/>
    <p:sldId id="339" r:id="rId20"/>
    <p:sldId id="394" r:id="rId21"/>
    <p:sldId id="347" r:id="rId22"/>
    <p:sldId id="345" r:id="rId23"/>
    <p:sldId id="346" r:id="rId24"/>
    <p:sldId id="348" r:id="rId25"/>
    <p:sldId id="349" r:id="rId26"/>
    <p:sldId id="350" r:id="rId27"/>
    <p:sldId id="351" r:id="rId28"/>
    <p:sldId id="260" r:id="rId29"/>
    <p:sldId id="257" r:id="rId30"/>
    <p:sldId id="326" r:id="rId31"/>
    <p:sldId id="355" r:id="rId32"/>
    <p:sldId id="371" r:id="rId33"/>
    <p:sldId id="295" r:id="rId34"/>
    <p:sldId id="366" r:id="rId35"/>
    <p:sldId id="367" r:id="rId36"/>
    <p:sldId id="368" r:id="rId37"/>
    <p:sldId id="369" r:id="rId38"/>
    <p:sldId id="370" r:id="rId39"/>
    <p:sldId id="372" r:id="rId40"/>
    <p:sldId id="373" r:id="rId41"/>
    <p:sldId id="374" r:id="rId42"/>
    <p:sldId id="375" r:id="rId43"/>
    <p:sldId id="376" r:id="rId44"/>
    <p:sldId id="377" r:id="rId45"/>
    <p:sldId id="378" r:id="rId46"/>
    <p:sldId id="379" r:id="rId47"/>
    <p:sldId id="380" r:id="rId48"/>
    <p:sldId id="381" r:id="rId49"/>
    <p:sldId id="383" r:id="rId50"/>
    <p:sldId id="384" r:id="rId51"/>
    <p:sldId id="385" r:id="rId52"/>
    <p:sldId id="281" r:id="rId53"/>
    <p:sldId id="386" r:id="rId54"/>
    <p:sldId id="306" r:id="rId55"/>
    <p:sldId id="312" r:id="rId56"/>
    <p:sldId id="282" r:id="rId57"/>
    <p:sldId id="387" r:id="rId58"/>
    <p:sldId id="388" r:id="rId59"/>
    <p:sldId id="284" r:id="rId60"/>
    <p:sldId id="389" r:id="rId61"/>
    <p:sldId id="287" r:id="rId62"/>
    <p:sldId id="288" r:id="rId63"/>
    <p:sldId id="390" r:id="rId64"/>
    <p:sldId id="289" r:id="rId65"/>
    <p:sldId id="395" r:id="rId66"/>
    <p:sldId id="337" r:id="rId67"/>
    <p:sldId id="391" r:id="rId68"/>
    <p:sldId id="393" r:id="rId69"/>
    <p:sldId id="354" r:id="rId70"/>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 xmlns:p14="http://schemas.microsoft.com/office/powerpoint/2010/main" xmlns:p="http://schemas.openxmlformats.org/presentationml/2006/main" xmlns:r="http://schemas.openxmlformats.org/officeDocument/2006/relationships" xmlns:a="http://schemas.openxmlformats.org/drawingml/2006/main" val="0"/>
    </p:ext>
    <p:ext uri="{D31A062A-798A-4329-ABDD-BBA856620510}">
      <p14:defaultImageDpi xmlns="" xmlns:p14="http://schemas.microsoft.com/office/powerpoint/2010/main" xmlns:p="http://schemas.openxmlformats.org/presentationml/2006/main" xmlns:r="http://schemas.openxmlformats.org/officeDocument/2006/relationships" xmlns:a="http://schemas.openxmlformats.org/drawingml/2006/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444" autoAdjust="0"/>
  </p:normalViewPr>
  <p:slideViewPr>
    <p:cSldViewPr>
      <p:cViewPr varScale="1">
        <p:scale>
          <a:sx n="113" d="100"/>
          <a:sy n="113" d="100"/>
        </p:scale>
        <p:origin x="-752" y="-104"/>
      </p:cViewPr>
      <p:guideLst>
        <p:guide orient="horz" pos="2160"/>
        <p:guide pos="2880"/>
      </p:guideLst>
    </p:cSldViewPr>
  </p:slideViewPr>
  <p:notesTextViewPr>
    <p:cViewPr>
      <p:scale>
        <a:sx n="1" d="1"/>
        <a:sy n="1" d="1"/>
      </p:scale>
      <p:origin x="0" y="0"/>
    </p:cViewPr>
  </p:notesTextViewPr>
  <p:notesViewPr>
    <p:cSldViewPr snapToGrid="0" snapToObjects="1">
      <p:cViewPr varScale="1">
        <p:scale>
          <a:sx n="89" d="100"/>
          <a:sy n="89" d="100"/>
        </p:scale>
        <p:origin x="-376" y="-112"/>
      </p:cViewPr>
      <p:guideLst>
        <p:guide orient="horz" pos="2909"/>
        <p:guide pos="2208"/>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 Id="rId2" Type="http://schemas.openxmlformats.org/officeDocument/2006/relationships/image" Target="../media/image22.wmf"/><Relationship Id="rId3"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 Id="rId2" Type="http://schemas.openxmlformats.org/officeDocument/2006/relationships/image" Target="../media/image26.wmf"/><Relationship Id="rId3"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3037840" cy="4621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9" y="3"/>
            <a:ext cx="3037840" cy="462120"/>
          </a:xfrm>
          <a:prstGeom prst="rect">
            <a:avLst/>
          </a:prstGeom>
        </p:spPr>
        <p:txBody>
          <a:bodyPr vert="horz" lIns="91440" tIns="45720" rIns="91440" bIns="45720" rtlCol="0"/>
          <a:lstStyle>
            <a:lvl1pPr algn="r">
              <a:defRPr sz="1200"/>
            </a:lvl1pPr>
          </a:lstStyle>
          <a:p>
            <a:fld id="{1F859975-646D-4394-B53D-B5108E7009B5}" type="datetimeFigureOut">
              <a:rPr lang="en-US" smtClean="0"/>
              <a:pPr/>
              <a:t>5/12/14</a:t>
            </a:fld>
            <a:endParaRPr lang="en-US"/>
          </a:p>
        </p:txBody>
      </p:sp>
      <p:sp>
        <p:nvSpPr>
          <p:cNvPr id="4" name="Footer Placeholder 3"/>
          <p:cNvSpPr>
            <a:spLocks noGrp="1"/>
          </p:cNvSpPr>
          <p:nvPr>
            <p:ph type="ftr" sz="quarter" idx="2"/>
          </p:nvPr>
        </p:nvSpPr>
        <p:spPr>
          <a:xfrm>
            <a:off x="0" y="8772378"/>
            <a:ext cx="3037840" cy="4621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9" y="8772378"/>
            <a:ext cx="3037840" cy="462120"/>
          </a:xfrm>
          <a:prstGeom prst="rect">
            <a:avLst/>
          </a:prstGeom>
        </p:spPr>
        <p:txBody>
          <a:bodyPr vert="horz" lIns="91440" tIns="45720" rIns="91440" bIns="45720" rtlCol="0" anchor="b"/>
          <a:lstStyle>
            <a:lvl1pPr algn="r">
              <a:defRPr sz="1200"/>
            </a:lvl1pPr>
          </a:lstStyle>
          <a:p>
            <a:fld id="{0B859E72-AF83-4538-B819-BB15CD073FB5}"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832885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9" y="0"/>
            <a:ext cx="3037840" cy="461804"/>
          </a:xfrm>
          <a:prstGeom prst="rect">
            <a:avLst/>
          </a:prstGeom>
        </p:spPr>
        <p:txBody>
          <a:bodyPr vert="horz" lIns="91440" tIns="45720" rIns="91440" bIns="45720" rtlCol="0"/>
          <a:lstStyle>
            <a:lvl1pPr algn="r">
              <a:defRPr sz="1200"/>
            </a:lvl1pPr>
          </a:lstStyle>
          <a:p>
            <a:fld id="{948230E8-B819-4846-B46C-D9624E94A1B5}" type="datetimeFigureOut">
              <a:rPr lang="en-US" smtClean="0"/>
              <a:pPr/>
              <a:t>5/12/14</a:t>
            </a:fld>
            <a:endParaRPr lang="en-US"/>
          </a:p>
        </p:txBody>
      </p:sp>
      <p:sp>
        <p:nvSpPr>
          <p:cNvPr id="4" name="Slide Image Placeholder 3"/>
          <p:cNvSpPr>
            <a:spLocks noGrp="1" noRot="1" noChangeAspect="1"/>
          </p:cNvSpPr>
          <p:nvPr>
            <p:ph type="sldImg" idx="2"/>
          </p:nvPr>
        </p:nvSpPr>
        <p:spPr>
          <a:xfrm>
            <a:off x="1196975" y="692150"/>
            <a:ext cx="4616450"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69"/>
            <a:ext cx="3037840" cy="461804"/>
          </a:xfrm>
          <a:prstGeom prst="rect">
            <a:avLst/>
          </a:prstGeom>
        </p:spPr>
        <p:txBody>
          <a:bodyPr vert="horz" lIns="91440" tIns="45720" rIns="91440" bIns="45720" rtlCol="0" anchor="b"/>
          <a:lstStyle>
            <a:lvl1pPr algn="r">
              <a:defRPr sz="1200"/>
            </a:lvl1pPr>
          </a:lstStyle>
          <a:p>
            <a:fld id="{0BBAC39D-3791-4C5E-BD13-97173CDA113F}"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34511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BAC39D-3791-4C5E-BD13-97173CDA113F}"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BAC39D-3791-4C5E-BD13-97173CDA113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BBAC39D-3791-4C5E-BD13-97173CDA113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world is</a:t>
            </a:r>
            <a:r>
              <a:rPr lang="en-US" baseline="0" dirty="0" smtClean="0"/>
              <a:t> typically not that simple!</a:t>
            </a:r>
            <a:endParaRPr lang="en-US" dirty="0"/>
          </a:p>
        </p:txBody>
      </p:sp>
      <p:sp>
        <p:nvSpPr>
          <p:cNvPr id="4" name="Slide Number Placeholder 3"/>
          <p:cNvSpPr>
            <a:spLocks noGrp="1"/>
          </p:cNvSpPr>
          <p:nvPr>
            <p:ph type="sldNum" sz="quarter" idx="10"/>
          </p:nvPr>
        </p:nvSpPr>
        <p:spPr/>
        <p:txBody>
          <a:bodyPr/>
          <a:lstStyle/>
          <a:p>
            <a:fld id="{BBA2AA7B-22DB-4A3D-AA98-0B2087E3268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42638"/>
            <a:fld id="{BF48BB33-C335-402B-A657-01B59383394F}" type="slidenum">
              <a:rPr lang="en-US" smtClean="0">
                <a:cs typeface="Arial" charset="0"/>
              </a:rPr>
              <a:pPr defTabSz="942638"/>
              <a:t>6</a:t>
            </a:fld>
            <a:endParaRPr lang="en-US" dirty="0" smtClean="0">
              <a:cs typeface="Arial" charset="0"/>
            </a:endParaRPr>
          </a:p>
        </p:txBody>
      </p:sp>
      <p:sp>
        <p:nvSpPr>
          <p:cNvPr id="70659" name="Rectangle 2"/>
          <p:cNvSpPr>
            <a:spLocks noGrp="1" noRot="1" noChangeAspect="1" noChangeArrowheads="1" noTextEdit="1"/>
          </p:cNvSpPr>
          <p:nvPr>
            <p:ph type="sldImg"/>
          </p:nvPr>
        </p:nvSpPr>
        <p:spPr>
          <a:xfrm>
            <a:off x="1189038" y="709613"/>
            <a:ext cx="4637087" cy="3479800"/>
          </a:xfrm>
          <a:solidFill>
            <a:srgbClr val="FFFFFF"/>
          </a:solidFill>
          <a:ln/>
        </p:spPr>
      </p:sp>
      <p:sp>
        <p:nvSpPr>
          <p:cNvPr id="70660" name="Rectangle 3"/>
          <p:cNvSpPr>
            <a:spLocks noGrp="1" noChangeArrowheads="1"/>
          </p:cNvSpPr>
          <p:nvPr>
            <p:ph type="body" idx="1"/>
          </p:nvPr>
        </p:nvSpPr>
        <p:spPr>
          <a:xfrm>
            <a:off x="944763" y="4401188"/>
            <a:ext cx="5122400" cy="4117139"/>
          </a:xfrm>
          <a:noFill/>
          <a:ln/>
        </p:spPr>
        <p:txBody>
          <a:bodyPr wrap="none" anchor="ctr"/>
          <a:lstStyle/>
          <a:p>
            <a:pPr eaLnBrk="1" hangingPunct="1">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rgbClr val="FFFFFF"/>
                </a:solidFill>
              </a14:hiddenFill>
            </a:ext>
            <a:ext uri="{91240B29-F687-4F45-9708-019B960494DF}">
              <a14:hiddenLine xmlns="" xmlns:a14="http://schemas.microsoft.com/office/drawing/2010/main"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txBody>
          <a:bodyPr/>
          <a:lstStyle/>
          <a:p>
            <a:endParaRPr lang="en-US" dirty="0" smtClean="0"/>
          </a:p>
        </p:txBody>
      </p:sp>
      <p:sp>
        <p:nvSpPr>
          <p:cNvPr id="101380" name="Slide Number Placeholder 3"/>
          <p:cNvSpPr>
            <a:spLocks noGrp="1"/>
          </p:cNvSpPr>
          <p:nvPr>
            <p:ph type="sldNum" sz="quarter" idx="5"/>
          </p:nvPr>
        </p:nvSpPr>
        <p:spPr>
          <a:noFill/>
          <a:ln/>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rgbClr val="FFFFFF"/>
                </a:solidFill>
              </a14:hiddenFill>
            </a:ext>
            <a:ext uri="{91240B29-F687-4F45-9708-019B960494DF}">
              <a14:hiddenLine xmlns="" xmlns:a14="http://schemas.microsoft.com/office/drawing/2010/main"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txBody>
          <a:bodyPr/>
          <a:lstStyle>
            <a:lvl1pPr defTabSz="944362" eaLnBrk="0" hangingPunct="0">
              <a:defRPr>
                <a:solidFill>
                  <a:schemeClr val="tx1"/>
                </a:solidFill>
                <a:latin typeface="Rockwell" pitchFamily="18" charset="0"/>
                <a:cs typeface="Arial" charset="0"/>
              </a:defRPr>
            </a:lvl1pPr>
            <a:lvl2pPr marL="742791" indent="-285690" defTabSz="944362" eaLnBrk="0" hangingPunct="0">
              <a:defRPr>
                <a:solidFill>
                  <a:schemeClr val="tx1"/>
                </a:solidFill>
                <a:latin typeface="Rockwell" pitchFamily="18" charset="0"/>
                <a:cs typeface="Arial" charset="0"/>
              </a:defRPr>
            </a:lvl2pPr>
            <a:lvl3pPr marL="1142756" indent="-228552" defTabSz="944362" eaLnBrk="0" hangingPunct="0">
              <a:defRPr>
                <a:solidFill>
                  <a:schemeClr val="tx1"/>
                </a:solidFill>
                <a:latin typeface="Rockwell" pitchFamily="18" charset="0"/>
                <a:cs typeface="Arial" charset="0"/>
              </a:defRPr>
            </a:lvl3pPr>
            <a:lvl4pPr marL="1599858" indent="-228552" defTabSz="944362" eaLnBrk="0" hangingPunct="0">
              <a:defRPr>
                <a:solidFill>
                  <a:schemeClr val="tx1"/>
                </a:solidFill>
                <a:latin typeface="Rockwell" pitchFamily="18" charset="0"/>
                <a:cs typeface="Arial" charset="0"/>
              </a:defRPr>
            </a:lvl4pPr>
            <a:lvl5pPr marL="2056962" indent="-228552" defTabSz="944362" eaLnBrk="0" hangingPunct="0">
              <a:defRPr>
                <a:solidFill>
                  <a:schemeClr val="tx1"/>
                </a:solidFill>
                <a:latin typeface="Rockwell" pitchFamily="18" charset="0"/>
                <a:cs typeface="Arial" charset="0"/>
              </a:defRPr>
            </a:lvl5pPr>
            <a:lvl6pPr marL="2514064" indent="-228552" defTabSz="944362" eaLnBrk="0" fontAlgn="base" hangingPunct="0">
              <a:spcBef>
                <a:spcPct val="0"/>
              </a:spcBef>
              <a:spcAft>
                <a:spcPct val="0"/>
              </a:spcAft>
              <a:defRPr>
                <a:solidFill>
                  <a:schemeClr val="tx1"/>
                </a:solidFill>
                <a:latin typeface="Rockwell" pitchFamily="18" charset="0"/>
                <a:cs typeface="Arial" charset="0"/>
              </a:defRPr>
            </a:lvl6pPr>
            <a:lvl7pPr marL="2971167" indent="-228552" defTabSz="944362" eaLnBrk="0" fontAlgn="base" hangingPunct="0">
              <a:spcBef>
                <a:spcPct val="0"/>
              </a:spcBef>
              <a:spcAft>
                <a:spcPct val="0"/>
              </a:spcAft>
              <a:defRPr>
                <a:solidFill>
                  <a:schemeClr val="tx1"/>
                </a:solidFill>
                <a:latin typeface="Rockwell" pitchFamily="18" charset="0"/>
                <a:cs typeface="Arial" charset="0"/>
              </a:defRPr>
            </a:lvl7pPr>
            <a:lvl8pPr marL="3428268" indent="-228552" defTabSz="944362" eaLnBrk="0" fontAlgn="base" hangingPunct="0">
              <a:spcBef>
                <a:spcPct val="0"/>
              </a:spcBef>
              <a:spcAft>
                <a:spcPct val="0"/>
              </a:spcAft>
              <a:defRPr>
                <a:solidFill>
                  <a:schemeClr val="tx1"/>
                </a:solidFill>
                <a:latin typeface="Rockwell" pitchFamily="18" charset="0"/>
                <a:cs typeface="Arial" charset="0"/>
              </a:defRPr>
            </a:lvl8pPr>
            <a:lvl9pPr marL="3885371" indent="-228552" defTabSz="944362" eaLnBrk="0" fontAlgn="base" hangingPunct="0">
              <a:spcBef>
                <a:spcPct val="0"/>
              </a:spcBef>
              <a:spcAft>
                <a:spcPct val="0"/>
              </a:spcAft>
              <a:defRPr>
                <a:solidFill>
                  <a:schemeClr val="tx1"/>
                </a:solidFill>
                <a:latin typeface="Rockwell" pitchFamily="18" charset="0"/>
                <a:cs typeface="Arial" charset="0"/>
              </a:defRPr>
            </a:lvl9pPr>
          </a:lstStyle>
          <a:p>
            <a:pPr eaLnBrk="1" hangingPunct="1"/>
            <a:fld id="{EC3AC8B2-58EA-4AE4-86CE-80E420715B8F}" type="slidenum">
              <a:rPr lang="en-US" smtClean="0">
                <a:solidFill>
                  <a:prstClr val="black"/>
                </a:solidFill>
                <a:latin typeface="Gill Sans MT" pitchFamily="34" charset="0"/>
              </a:rPr>
              <a:pPr eaLnBrk="1" hangingPunct="1"/>
              <a:t>11</a:t>
            </a:fld>
            <a:endParaRPr lang="en-US" dirty="0" smtClean="0">
              <a:solidFill>
                <a:prstClr val="black"/>
              </a:solidFill>
              <a:latin typeface="Gill Sans MT"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082" name="Platshållare för bildobjekt 1"/>
          <p:cNvSpPr>
            <a:spLocks noGrp="1" noRot="1" noChangeAspect="1" noTextEdit="1"/>
          </p:cNvSpPr>
          <p:nvPr>
            <p:ph type="sldImg"/>
          </p:nvPr>
        </p:nvSpPr>
        <p:spPr bwMode="auto">
          <a:noFill/>
          <a:ln>
            <a:solidFill>
              <a:srgbClr val="000000"/>
            </a:solidFill>
            <a:miter lim="800000"/>
            <a:headEnd/>
            <a:tailEnd/>
          </a:ln>
        </p:spPr>
      </p:sp>
      <p:sp>
        <p:nvSpPr>
          <p:cNvPr id="46083" name="Platshållare för anteckningar 2"/>
          <p:cNvSpPr>
            <a:spLocks noGrp="1"/>
          </p:cNvSpPr>
          <p:nvPr>
            <p:ph type="body" idx="1"/>
          </p:nvPr>
        </p:nvSpPr>
        <p:spPr bwMode="auto">
          <a:noFill/>
        </p:spPr>
        <p:txBody>
          <a:bodyPr wrap="square" numCol="1" anchor="t" anchorCtr="0" compatLnSpc="1">
            <a:prstTxWarp prst="textNoShape">
              <a:avLst/>
            </a:prstTxWarp>
          </a:bodyPr>
          <a:lstStyle/>
          <a:p>
            <a:endParaRPr lang="sv-SE" dirty="0" smtClean="0"/>
          </a:p>
        </p:txBody>
      </p:sp>
      <p:sp>
        <p:nvSpPr>
          <p:cNvPr id="46084" name="Platshållare för bildnumm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780DD89F-39BE-42A9-B66C-2DDF63205BB8}" type="slidenum">
              <a:rPr lang="en-US" smtClean="0"/>
              <a:pPr/>
              <a:t>27</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7120DE-9C26-425F-BA0E-A480EE3676F8}" type="datetimeFigureOut">
              <a:rPr lang="en-US" smtClean="0"/>
              <a:pPr/>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49748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7120DE-9C26-425F-BA0E-A480EE3676F8}" type="datetimeFigureOut">
              <a:rPr lang="en-US" smtClean="0"/>
              <a:pPr/>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4125733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7120DE-9C26-425F-BA0E-A480EE3676F8}" type="datetimeFigureOut">
              <a:rPr lang="en-US" smtClean="0"/>
              <a:pPr/>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007821537"/>
      </p:ext>
    </p:extLst>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COMSOL">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76200" y="6324600"/>
            <a:ext cx="2590800" cy="476250"/>
          </a:xfrm>
        </p:spPr>
        <p:txBody>
          <a:bodyPr/>
          <a:lstStyle>
            <a:lvl1pPr>
              <a:defRPr sz="1000"/>
            </a:lvl1pPr>
          </a:lstStyle>
          <a:p>
            <a:pPr>
              <a:defRPr/>
            </a:pPr>
            <a:endParaRPr lang="sv-SE"/>
          </a:p>
          <a:p>
            <a:pPr>
              <a:defRPr/>
            </a:pPr>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sv-SE"/>
          </a:p>
        </p:txBody>
      </p:sp>
      <p:sp>
        <p:nvSpPr>
          <p:cNvPr id="6" name="Rectangle 6"/>
          <p:cNvSpPr>
            <a:spLocks noGrp="1" noChangeArrowheads="1"/>
          </p:cNvSpPr>
          <p:nvPr>
            <p:ph type="sldNum" sz="quarter" idx="12"/>
          </p:nvPr>
        </p:nvSpPr>
        <p:spPr/>
        <p:txBody>
          <a:bodyPr/>
          <a:lstStyle>
            <a:lvl1pPr>
              <a:defRPr/>
            </a:lvl1pPr>
          </a:lstStyle>
          <a:p>
            <a:pPr>
              <a:defRPr/>
            </a:pPr>
            <a:fld id="{A86C977F-AB73-405A-AC69-D3510B0E8A6F}"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95566167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4" name="Rectangle 4"/>
          <p:cNvSpPr txBox="1">
            <a:spLocks noChangeArrowheads="1"/>
          </p:cNvSpPr>
          <p:nvPr userDrawn="1"/>
        </p:nvSpPr>
        <p:spPr bwMode="auto">
          <a:xfrm>
            <a:off x="76200" y="6324600"/>
            <a:ext cx="2590800" cy="476250"/>
          </a:xfrm>
          <a:prstGeom prst="rect">
            <a:avLst/>
          </a:prstGeom>
          <a:noFill/>
          <a:ln w="9525">
            <a:noFill/>
            <a:miter lim="800000"/>
            <a:headEnd/>
            <a:tailEnd/>
          </a:ln>
          <a:effectLst/>
        </p:spPr>
        <p:txBody>
          <a:bodyPr/>
          <a:lstStyle>
            <a:lvl1pPr>
              <a:defRPr sz="900"/>
            </a:lvl1pPr>
          </a:lstStyle>
          <a:p>
            <a:pPr>
              <a:defRPr/>
            </a:pPr>
            <a:endParaRPr lang="sv-SE" sz="1000" dirty="0" smtClean="0">
              <a:solidFill>
                <a:srgbClr val="000000"/>
              </a:solidFill>
              <a:cs typeface="Arial" charset="0"/>
            </a:endParaRPr>
          </a:p>
          <a:p>
            <a:pPr>
              <a:defRPr/>
            </a:pPr>
            <a:endParaRPr lang="sv-SE" dirty="0" smtClean="0">
              <a:solidFill>
                <a:srgbClr val="000000"/>
              </a:solidFill>
              <a:cs typeface="Arial"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fld id="{1F4AB133-E25E-4607-AC80-293BE794B081}" type="datetimeFigureOut">
              <a:rPr lang="sv-SE"/>
              <a:pPr>
                <a:defRPr/>
              </a:pPr>
              <a:t>5/12/14</a:t>
            </a:fld>
            <a:endParaRPr lang="sv-SE"/>
          </a:p>
        </p:txBody>
      </p:sp>
      <p:sp>
        <p:nvSpPr>
          <p:cNvPr id="6" name="Rectangle 5"/>
          <p:cNvSpPr>
            <a:spLocks noGrp="1" noChangeArrowheads="1"/>
          </p:cNvSpPr>
          <p:nvPr>
            <p:ph type="ftr" sz="quarter" idx="11"/>
          </p:nvPr>
        </p:nvSpPr>
        <p:spPr/>
        <p:txBody>
          <a:bodyPr/>
          <a:lstStyle>
            <a:lvl1pPr>
              <a:defRPr/>
            </a:lvl1pPr>
          </a:lstStyle>
          <a:p>
            <a:pPr>
              <a:defRPr/>
            </a:pPr>
            <a:endParaRPr lang="sv-SE"/>
          </a:p>
        </p:txBody>
      </p:sp>
      <p:sp>
        <p:nvSpPr>
          <p:cNvPr id="7" name="Rectangle 6"/>
          <p:cNvSpPr>
            <a:spLocks noGrp="1" noChangeArrowheads="1"/>
          </p:cNvSpPr>
          <p:nvPr>
            <p:ph type="sldNum" sz="quarter" idx="12"/>
          </p:nvPr>
        </p:nvSpPr>
        <p:spPr/>
        <p:txBody>
          <a:bodyPr/>
          <a:lstStyle>
            <a:lvl1pPr>
              <a:defRPr/>
            </a:lvl1pPr>
          </a:lstStyle>
          <a:p>
            <a:pPr>
              <a:defRPr/>
            </a:pPr>
            <a:fld id="{972B47F1-9892-4D7A-BFC8-A6A00EA8A7E8}"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34202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4" name="Rectangle 4"/>
          <p:cNvSpPr txBox="1">
            <a:spLocks noChangeArrowheads="1"/>
          </p:cNvSpPr>
          <p:nvPr userDrawn="1"/>
        </p:nvSpPr>
        <p:spPr bwMode="auto">
          <a:xfrm>
            <a:off x="76200" y="6324600"/>
            <a:ext cx="2590800" cy="476250"/>
          </a:xfrm>
          <a:prstGeom prst="rect">
            <a:avLst/>
          </a:prstGeom>
          <a:noFill/>
          <a:ln w="9525">
            <a:noFill/>
            <a:miter lim="800000"/>
            <a:headEnd/>
            <a:tailEnd/>
          </a:ln>
          <a:effectLst/>
        </p:spPr>
        <p:txBody>
          <a:bodyPr/>
          <a:lstStyle>
            <a:lvl1pPr>
              <a:defRPr sz="900"/>
            </a:lvl1pPr>
          </a:lstStyle>
          <a:p>
            <a:pPr>
              <a:defRPr/>
            </a:pPr>
            <a:endParaRPr lang="sv-SE" sz="1000" dirty="0" smtClean="0">
              <a:solidFill>
                <a:srgbClr val="000000"/>
              </a:solidFill>
              <a:cs typeface="Arial" charset="0"/>
            </a:endParaRPr>
          </a:p>
          <a:p>
            <a:pPr>
              <a:defRPr/>
            </a:pPr>
            <a:endParaRPr lang="sv-SE" dirty="0" smtClean="0">
              <a:solidFill>
                <a:srgbClr val="000000"/>
              </a:solidFill>
              <a:cs typeface="Arial" charset="0"/>
            </a:endParaRPr>
          </a:p>
        </p:txBody>
      </p:sp>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fld id="{DE6B3658-B7C5-4AEE-9A0F-A0A878553C4D}" type="datetimeFigureOut">
              <a:rPr lang="sv-SE"/>
              <a:pPr>
                <a:defRPr/>
              </a:pPr>
              <a:t>5/12/14</a:t>
            </a:fld>
            <a:endParaRPr lang="sv-SE"/>
          </a:p>
        </p:txBody>
      </p:sp>
      <p:sp>
        <p:nvSpPr>
          <p:cNvPr id="6" name="Rectangle 5"/>
          <p:cNvSpPr>
            <a:spLocks noGrp="1" noChangeArrowheads="1"/>
          </p:cNvSpPr>
          <p:nvPr>
            <p:ph type="ftr" sz="quarter" idx="11"/>
          </p:nvPr>
        </p:nvSpPr>
        <p:spPr/>
        <p:txBody>
          <a:bodyPr/>
          <a:lstStyle>
            <a:lvl1pPr>
              <a:defRPr/>
            </a:lvl1pPr>
          </a:lstStyle>
          <a:p>
            <a:pPr>
              <a:defRPr/>
            </a:pPr>
            <a:endParaRPr lang="sv-SE"/>
          </a:p>
        </p:txBody>
      </p:sp>
      <p:sp>
        <p:nvSpPr>
          <p:cNvPr id="7" name="Rectangle 6"/>
          <p:cNvSpPr>
            <a:spLocks noGrp="1" noChangeArrowheads="1"/>
          </p:cNvSpPr>
          <p:nvPr>
            <p:ph type="sldNum" sz="quarter" idx="12"/>
          </p:nvPr>
        </p:nvSpPr>
        <p:spPr/>
        <p:txBody>
          <a:bodyPr/>
          <a:lstStyle>
            <a:lvl1pPr>
              <a:defRPr/>
            </a:lvl1pPr>
          </a:lstStyle>
          <a:p>
            <a:pPr>
              <a:defRPr/>
            </a:pPr>
            <a:fld id="{B0B4CCEF-6713-41EA-AAA4-904069D76C3C}"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80729736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51038"/>
            <a:ext cx="3962400" cy="414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4400" y="1951038"/>
            <a:ext cx="3962400" cy="4144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AEF2D48C-F2DA-48F3-8173-C84B58645B73}" type="datetimeFigureOut">
              <a:rPr lang="sv-SE"/>
              <a:pPr>
                <a:defRPr/>
              </a:pPr>
              <a:t>5/12/14</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7DE70B81-CA3E-48C8-A0D1-D1229934ACD7}"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8425391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336DBD1E-C35D-40EE-A544-50DECDAA11AC}" type="datetimeFigureOut">
              <a:rPr lang="sv-SE"/>
              <a:pPr>
                <a:defRPr/>
              </a:pPr>
              <a:t>5/12/14</a:t>
            </a:fld>
            <a:endParaRPr lang="sv-SE"/>
          </a:p>
        </p:txBody>
      </p:sp>
      <p:sp>
        <p:nvSpPr>
          <p:cNvPr id="8" name="Rectangle 5"/>
          <p:cNvSpPr>
            <a:spLocks noGrp="1" noChangeArrowheads="1"/>
          </p:cNvSpPr>
          <p:nvPr>
            <p:ph type="ftr" sz="quarter" idx="11"/>
          </p:nvPr>
        </p:nvSpPr>
        <p:spPr>
          <a:ln/>
        </p:spPr>
        <p:txBody>
          <a:bodyPr/>
          <a:lstStyle>
            <a:lvl1pPr>
              <a:defRPr/>
            </a:lvl1pPr>
          </a:lstStyle>
          <a:p>
            <a:pPr>
              <a:defRPr/>
            </a:pPr>
            <a:endParaRPr lang="sv-SE"/>
          </a:p>
        </p:txBody>
      </p:sp>
      <p:sp>
        <p:nvSpPr>
          <p:cNvPr id="9" name="Rectangle 6"/>
          <p:cNvSpPr>
            <a:spLocks noGrp="1" noChangeArrowheads="1"/>
          </p:cNvSpPr>
          <p:nvPr>
            <p:ph type="sldNum" sz="quarter" idx="12"/>
          </p:nvPr>
        </p:nvSpPr>
        <p:spPr>
          <a:ln/>
        </p:spPr>
        <p:txBody>
          <a:bodyPr/>
          <a:lstStyle>
            <a:lvl1pPr>
              <a:defRPr/>
            </a:lvl1pPr>
          </a:lstStyle>
          <a:p>
            <a:pPr>
              <a:defRPr/>
            </a:pPr>
            <a:fld id="{3363C690-1AC6-479A-9FA5-528E056DD781}"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6505994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3" name="Rectangle 4"/>
          <p:cNvSpPr txBox="1">
            <a:spLocks noChangeArrowheads="1"/>
          </p:cNvSpPr>
          <p:nvPr userDrawn="1"/>
        </p:nvSpPr>
        <p:spPr bwMode="auto">
          <a:xfrm>
            <a:off x="76200" y="6324600"/>
            <a:ext cx="2590800" cy="476250"/>
          </a:xfrm>
          <a:prstGeom prst="rect">
            <a:avLst/>
          </a:prstGeom>
          <a:noFill/>
          <a:ln w="9525">
            <a:noFill/>
            <a:miter lim="800000"/>
            <a:headEnd/>
            <a:tailEnd/>
          </a:ln>
          <a:effectLst/>
        </p:spPr>
        <p:txBody>
          <a:bodyPr/>
          <a:lstStyle>
            <a:lvl1pPr>
              <a:defRPr sz="900"/>
            </a:lvl1pPr>
          </a:lstStyle>
          <a:p>
            <a:pPr>
              <a:defRPr/>
            </a:pPr>
            <a:endParaRPr lang="sv-SE" sz="1000" dirty="0" smtClean="0">
              <a:solidFill>
                <a:srgbClr val="000000"/>
              </a:solidFill>
              <a:cs typeface="Arial" charset="0"/>
            </a:endParaRPr>
          </a:p>
          <a:p>
            <a:pPr>
              <a:defRPr/>
            </a:pPr>
            <a:endParaRPr lang="sv-SE" dirty="0" smtClean="0">
              <a:solidFill>
                <a:srgbClr val="000000"/>
              </a:solidFill>
              <a:cs typeface="Arial" charset="0"/>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fld id="{106197CB-F7FA-4423-A9D7-03F0838CF668}" type="datetimeFigureOut">
              <a:rPr lang="sv-SE"/>
              <a:pPr>
                <a:defRPr/>
              </a:pPr>
              <a:t>5/12/14</a:t>
            </a:fld>
            <a:endParaRPr lang="sv-SE"/>
          </a:p>
        </p:txBody>
      </p:sp>
      <p:sp>
        <p:nvSpPr>
          <p:cNvPr id="5" name="Rectangle 5"/>
          <p:cNvSpPr>
            <a:spLocks noGrp="1" noChangeArrowheads="1"/>
          </p:cNvSpPr>
          <p:nvPr>
            <p:ph type="ftr" sz="quarter" idx="11"/>
          </p:nvPr>
        </p:nvSpPr>
        <p:spPr/>
        <p:txBody>
          <a:bodyPr/>
          <a:lstStyle>
            <a:lvl1pPr>
              <a:defRPr/>
            </a:lvl1pPr>
          </a:lstStyle>
          <a:p>
            <a:pPr>
              <a:defRPr/>
            </a:pPr>
            <a:endParaRPr lang="sv-SE"/>
          </a:p>
        </p:txBody>
      </p:sp>
      <p:sp>
        <p:nvSpPr>
          <p:cNvPr id="6" name="Rectangle 6"/>
          <p:cNvSpPr>
            <a:spLocks noGrp="1" noChangeArrowheads="1"/>
          </p:cNvSpPr>
          <p:nvPr>
            <p:ph type="sldNum" sz="quarter" idx="12"/>
          </p:nvPr>
        </p:nvSpPr>
        <p:spPr/>
        <p:txBody>
          <a:bodyPr/>
          <a:lstStyle>
            <a:lvl1pPr>
              <a:defRPr/>
            </a:lvl1pPr>
          </a:lstStyle>
          <a:p>
            <a:pPr>
              <a:defRPr/>
            </a:pPr>
            <a:fld id="{796D8491-792E-4C3C-8D33-7AD132EF2B54}"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639458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25FA7D76-D77F-4C30-B322-54E32A848ADE}" type="datetimeFigureOut">
              <a:rPr lang="sv-SE"/>
              <a:pPr>
                <a:defRPr/>
              </a:pPr>
              <a:t>5/12/14</a:t>
            </a:fld>
            <a:endParaRPr lang="sv-SE"/>
          </a:p>
        </p:txBody>
      </p:sp>
      <p:sp>
        <p:nvSpPr>
          <p:cNvPr id="3" name="Rectangle 5"/>
          <p:cNvSpPr>
            <a:spLocks noGrp="1" noChangeArrowheads="1"/>
          </p:cNvSpPr>
          <p:nvPr>
            <p:ph type="ftr" sz="quarter" idx="11"/>
          </p:nvPr>
        </p:nvSpPr>
        <p:spPr>
          <a:ln/>
        </p:spPr>
        <p:txBody>
          <a:bodyPr/>
          <a:lstStyle>
            <a:lvl1pPr>
              <a:defRPr/>
            </a:lvl1pPr>
          </a:lstStyle>
          <a:p>
            <a:pPr>
              <a:defRPr/>
            </a:pPr>
            <a:endParaRPr lang="sv-SE"/>
          </a:p>
        </p:txBody>
      </p:sp>
      <p:sp>
        <p:nvSpPr>
          <p:cNvPr id="4" name="Rectangle 6"/>
          <p:cNvSpPr>
            <a:spLocks noGrp="1" noChangeArrowheads="1"/>
          </p:cNvSpPr>
          <p:nvPr>
            <p:ph type="sldNum" sz="quarter" idx="12"/>
          </p:nvPr>
        </p:nvSpPr>
        <p:spPr>
          <a:ln/>
        </p:spPr>
        <p:txBody>
          <a:bodyPr/>
          <a:lstStyle>
            <a:lvl1pPr>
              <a:defRPr/>
            </a:lvl1pPr>
          </a:lstStyle>
          <a:p>
            <a:pPr>
              <a:defRPr/>
            </a:pPr>
            <a:fld id="{31E84B6A-8313-4497-9A93-E04E2FE86EBF}"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83293448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CE4E3B90-B378-4E28-A629-83ABBFAEC8FA}" type="datetimeFigureOut">
              <a:rPr lang="sv-SE"/>
              <a:pPr>
                <a:defRPr/>
              </a:pPr>
              <a:t>5/12/14</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76AA0645-07C6-4CA5-9695-3462BF27730F}"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0719629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7120DE-9C26-425F-BA0E-A480EE3676F8}" type="datetimeFigureOut">
              <a:rPr lang="en-US" smtClean="0"/>
              <a:pPr/>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08257824"/>
      </p:ext>
    </p:extLst>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690AAEBF-28B9-4C55-AF31-21F4FF9C9342}" type="datetimeFigureOut">
              <a:rPr lang="sv-SE"/>
              <a:pPr>
                <a:defRPr/>
              </a:pPr>
              <a:t>5/12/14</a:t>
            </a:fld>
            <a:endParaRPr lang="sv-SE"/>
          </a:p>
        </p:txBody>
      </p:sp>
      <p:sp>
        <p:nvSpPr>
          <p:cNvPr id="6" name="Rectangle 5"/>
          <p:cNvSpPr>
            <a:spLocks noGrp="1" noChangeArrowheads="1"/>
          </p:cNvSpPr>
          <p:nvPr>
            <p:ph type="ftr" sz="quarter" idx="11"/>
          </p:nvPr>
        </p:nvSpPr>
        <p:spPr>
          <a:ln/>
        </p:spPr>
        <p:txBody>
          <a:bodyPr/>
          <a:lstStyle>
            <a:lvl1pPr>
              <a:defRPr/>
            </a:lvl1pPr>
          </a:lstStyle>
          <a:p>
            <a:pPr>
              <a:defRPr/>
            </a:pPr>
            <a:endParaRPr lang="sv-SE"/>
          </a:p>
        </p:txBody>
      </p:sp>
      <p:sp>
        <p:nvSpPr>
          <p:cNvPr id="7" name="Rectangle 6"/>
          <p:cNvSpPr>
            <a:spLocks noGrp="1" noChangeArrowheads="1"/>
          </p:cNvSpPr>
          <p:nvPr>
            <p:ph type="sldNum" sz="quarter" idx="12"/>
          </p:nvPr>
        </p:nvSpPr>
        <p:spPr>
          <a:ln/>
        </p:spPr>
        <p:txBody>
          <a:bodyPr/>
          <a:lstStyle>
            <a:lvl1pPr>
              <a:defRPr/>
            </a:lvl1pPr>
          </a:lstStyle>
          <a:p>
            <a:pPr>
              <a:defRPr/>
            </a:pPr>
            <a:fld id="{927B2D99-786C-4ADD-BC31-6EF0C87C0B87}"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98798904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071E0C45-879C-4ABE-931C-DE3BFEA24B9D}" type="datetimeFigureOut">
              <a:rPr lang="sv-SE"/>
              <a:pPr>
                <a:defRPr/>
              </a:pPr>
              <a:t>5/12/14</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7865A7BD-FE10-4929-ACCE-CE4B60EE7740}"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15755377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625475"/>
            <a:ext cx="2019300" cy="5470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625475"/>
            <a:ext cx="5905500" cy="5470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1F2FF95-E22A-49C6-8C32-AB7E0D19DEA5}" type="datetimeFigureOut">
              <a:rPr lang="sv-SE"/>
              <a:pPr>
                <a:defRPr/>
              </a:pPr>
              <a:t>5/12/14</a:t>
            </a:fld>
            <a:endParaRPr lang="sv-SE"/>
          </a:p>
        </p:txBody>
      </p:sp>
      <p:sp>
        <p:nvSpPr>
          <p:cNvPr id="5" name="Rectangle 5"/>
          <p:cNvSpPr>
            <a:spLocks noGrp="1" noChangeArrowheads="1"/>
          </p:cNvSpPr>
          <p:nvPr>
            <p:ph type="ftr" sz="quarter" idx="11"/>
          </p:nvPr>
        </p:nvSpPr>
        <p:spPr>
          <a:ln/>
        </p:spPr>
        <p:txBody>
          <a:bodyPr/>
          <a:lstStyle>
            <a:lvl1pPr>
              <a:defRPr/>
            </a:lvl1pPr>
          </a:lstStyle>
          <a:p>
            <a:pPr>
              <a:defRPr/>
            </a:pPr>
            <a:endParaRPr lang="sv-SE"/>
          </a:p>
        </p:txBody>
      </p:sp>
      <p:sp>
        <p:nvSpPr>
          <p:cNvPr id="6" name="Rectangle 6"/>
          <p:cNvSpPr>
            <a:spLocks noGrp="1" noChangeArrowheads="1"/>
          </p:cNvSpPr>
          <p:nvPr>
            <p:ph type="sldNum" sz="quarter" idx="12"/>
          </p:nvPr>
        </p:nvSpPr>
        <p:spPr>
          <a:ln/>
        </p:spPr>
        <p:txBody>
          <a:bodyPr/>
          <a:lstStyle>
            <a:lvl1pPr>
              <a:defRPr/>
            </a:lvl1pPr>
          </a:lstStyle>
          <a:p>
            <a:pPr>
              <a:defRPr/>
            </a:pPr>
            <a:fld id="{41722A63-C4A6-42D0-A7CF-2BCFEEBDF21B}"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6133498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7120DE-9C26-425F-BA0E-A480EE3676F8}" type="datetimeFigureOut">
              <a:rPr lang="en-US" smtClean="0"/>
              <a:pPr/>
              <a:t>5/12/14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666490521"/>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7120DE-9C26-425F-BA0E-A480EE3676F8}" type="datetimeFigureOut">
              <a:rPr lang="en-US" smtClean="0"/>
              <a:pPr/>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71706591"/>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7120DE-9C26-425F-BA0E-A480EE3676F8}" type="datetimeFigureOut">
              <a:rPr lang="en-US" smtClean="0"/>
              <a:pPr/>
              <a:t>5/12/14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733003565"/>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7120DE-9C26-425F-BA0E-A480EE3676F8}" type="datetimeFigureOut">
              <a:rPr lang="en-US" smtClean="0"/>
              <a:pPr/>
              <a:t>5/12/14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877818075"/>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7120DE-9C26-425F-BA0E-A480EE3676F8}" type="datetimeFigureOut">
              <a:rPr lang="en-US" smtClean="0"/>
              <a:pPr/>
              <a:t>5/12/14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44651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7120DE-9C26-425F-BA0E-A480EE3676F8}" type="datetimeFigureOut">
              <a:rPr lang="en-US" smtClean="0"/>
              <a:pPr/>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96116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7120DE-9C26-425F-BA0E-A480EE3676F8}" type="datetimeFigureOut">
              <a:rPr lang="en-US" smtClean="0"/>
              <a:pPr/>
              <a:t>5/12/14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2395607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7120DE-9C26-425F-BA0E-A480EE3676F8}" type="datetimeFigureOut">
              <a:rPr lang="en-US" smtClean="0"/>
              <a:pPr/>
              <a:t>5/12/14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60F9EE-C1D6-444F-A040-4D9DD2727103}" type="slidenum">
              <a:rPr lang="en-US" smtClean="0"/>
              <a:pPr/>
              <a:t>‹#›</a:t>
            </a:fld>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437404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09600" y="625475"/>
            <a:ext cx="8077200" cy="1046163"/>
          </a:xfrm>
          <a:prstGeom prst="rect">
            <a:avLst/>
          </a:prstGeom>
          <a:noFill/>
          <a:ln>
            <a:noFill/>
          </a:ln>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rgbClr val="FFFFFF"/>
                </a:solidFill>
              </a14:hiddenFill>
            </a:ext>
            <a:ext uri="{91240B29-F687-4F45-9708-019B960494DF}">
              <a14:hiddenLine xmlns="" xmlns:a14="http://schemas.microsoft.com/office/drawing/2010/main"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Klicka här för att ändra format på bakgrundsrubriken</a:t>
            </a:r>
          </a:p>
        </p:txBody>
      </p:sp>
      <p:sp>
        <p:nvSpPr>
          <p:cNvPr id="2051" name="Rectangle 3"/>
          <p:cNvSpPr>
            <a:spLocks noGrp="1" noChangeArrowheads="1"/>
          </p:cNvSpPr>
          <p:nvPr>
            <p:ph type="body" idx="1"/>
          </p:nvPr>
        </p:nvSpPr>
        <p:spPr bwMode="auto">
          <a:xfrm>
            <a:off x="609600" y="1951038"/>
            <a:ext cx="8077200" cy="4144962"/>
          </a:xfrm>
          <a:prstGeom prst="rect">
            <a:avLst/>
          </a:prstGeom>
          <a:noFill/>
          <a:ln>
            <a:noFill/>
          </a:ln>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rgbClr val="FFFFFF"/>
                </a:solidFill>
              </a14:hiddenFill>
            </a:ext>
            <a:ext uri="{91240B29-F687-4F45-9708-019B960494DF}">
              <a14:hiddenLine xmlns="" xmlns:a14="http://schemas.microsoft.com/office/drawing/2010/main"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Klicka här för att ändra format på bakgrundstexten</a:t>
            </a:r>
          </a:p>
          <a:p>
            <a:pPr lvl="1"/>
            <a:r>
              <a:rPr lang="en-US" smtClean="0"/>
              <a:t>Nivå två</a:t>
            </a:r>
          </a:p>
          <a:p>
            <a:pPr lvl="2"/>
            <a:r>
              <a:rPr lang="en-US" smtClean="0"/>
              <a:t>Nivå tre</a:t>
            </a:r>
          </a:p>
          <a:p>
            <a:pPr lvl="3"/>
            <a:r>
              <a:rPr lang="en-US" smtClean="0"/>
              <a:t>Nivå fyra</a:t>
            </a:r>
          </a:p>
          <a:p>
            <a:pPr lvl="4"/>
            <a:r>
              <a:rPr lang="en-US" smtClean="0"/>
              <a:t>Nivå fem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fontAlgn="auto">
              <a:spcBef>
                <a:spcPts val="0"/>
              </a:spcBef>
              <a:spcAft>
                <a:spcPts val="0"/>
              </a:spcAft>
              <a:defRPr sz="1400">
                <a:solidFill>
                  <a:srgbClr val="000000"/>
                </a:solidFill>
                <a:latin typeface="Arial" charset="0"/>
                <a:cs typeface="+mn-cs"/>
              </a:defRPr>
            </a:lvl1pPr>
          </a:lstStyle>
          <a:p>
            <a:pPr>
              <a:defRPr/>
            </a:pPr>
            <a:fld id="{A1D59EA5-24C6-4956-9716-9796007BEAC4}" type="datetimeFigureOut">
              <a:rPr lang="sv-SE"/>
              <a:pPr>
                <a:defRPr/>
              </a:pPr>
              <a:t>5/12/14</a:t>
            </a:fld>
            <a:endParaRPr lang="sv-SE"/>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solidFill>
                  <a:srgbClr val="000000"/>
                </a:solidFill>
                <a:latin typeface="Arial" charset="0"/>
                <a:cs typeface="+mn-cs"/>
              </a:defRPr>
            </a:lvl1pPr>
          </a:lstStyle>
          <a:p>
            <a:pPr>
              <a:defRPr/>
            </a:pPr>
            <a:endParaRPr lang="sv-SE"/>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rgbClr val="000000"/>
                </a:solidFill>
                <a:latin typeface="Arial" charset="0"/>
                <a:cs typeface="+mn-cs"/>
              </a:defRPr>
            </a:lvl1pPr>
          </a:lstStyle>
          <a:p>
            <a:pPr>
              <a:defRPr/>
            </a:pPr>
            <a:fld id="{8D799326-1F2F-40AB-BC6C-29513FD521D8}" type="slidenum">
              <a:rPr lang="sv-SE"/>
              <a:pPr>
                <a:defRPr/>
              </a:pPr>
              <a:t>‹#›</a:t>
            </a:fld>
            <a:endParaRPr lang="sv-SE"/>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41253701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defRPr>
      </a:lvl2pPr>
      <a:lvl3pPr algn="l" rtl="0" eaLnBrk="0" fontAlgn="base" hangingPunct="0">
        <a:spcBef>
          <a:spcPct val="0"/>
        </a:spcBef>
        <a:spcAft>
          <a:spcPct val="0"/>
        </a:spcAft>
        <a:defRPr sz="3200">
          <a:solidFill>
            <a:schemeClr val="tx2"/>
          </a:solidFill>
          <a:latin typeface="Arial" charset="0"/>
        </a:defRPr>
      </a:lvl3pPr>
      <a:lvl4pPr algn="l" rtl="0" eaLnBrk="0" fontAlgn="base" hangingPunct="0">
        <a:spcBef>
          <a:spcPct val="0"/>
        </a:spcBef>
        <a:spcAft>
          <a:spcPct val="0"/>
        </a:spcAft>
        <a:defRPr sz="3200">
          <a:solidFill>
            <a:schemeClr val="tx2"/>
          </a:solidFill>
          <a:latin typeface="Arial" charset="0"/>
        </a:defRPr>
      </a:lvl4pPr>
      <a:lvl5pPr algn="l" rtl="0" eaLnBrk="0" fontAlgn="base" hangingPunct="0">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mn-ea"/>
          <a:cs typeface="+mn-cs"/>
        </a:defRPr>
      </a:lvl1pPr>
      <a:lvl2pPr marL="742950" indent="-285750" algn="l" rtl="0" eaLnBrk="0" fontAlgn="base" hangingPunct="0">
        <a:spcBef>
          <a:spcPct val="20000"/>
        </a:spcBef>
        <a:spcAft>
          <a:spcPct val="0"/>
        </a:spcAft>
        <a:buChar char="–"/>
        <a:defRPr sz="1600">
          <a:solidFill>
            <a:schemeClr val="tx1"/>
          </a:solidFill>
          <a:latin typeface="+mn-lt"/>
        </a:defRPr>
      </a:lvl2pPr>
      <a:lvl3pPr marL="1143000" indent="-228600" algn="l" rtl="0" eaLnBrk="0" fontAlgn="base" hangingPunct="0">
        <a:spcBef>
          <a:spcPct val="20000"/>
        </a:spcBef>
        <a:spcAft>
          <a:spcPct val="0"/>
        </a:spcAft>
        <a:buChar char="•"/>
        <a:defRPr sz="1400">
          <a:solidFill>
            <a:schemeClr val="tx1"/>
          </a:solidFill>
          <a:latin typeface="+mn-lt"/>
        </a:defRPr>
      </a:lvl3pPr>
      <a:lvl4pPr marL="1600200" indent="-228600" algn="l" rtl="0" eaLnBrk="0" fontAlgn="base" hangingPunct="0">
        <a:spcBef>
          <a:spcPct val="20000"/>
        </a:spcBef>
        <a:spcAft>
          <a:spcPct val="0"/>
        </a:spcAft>
        <a:buChar char="–"/>
        <a:defRPr sz="12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defRPr sz="1400">
          <a:solidFill>
            <a:schemeClr val="tx1"/>
          </a:solidFill>
          <a:latin typeface="+mn-lt"/>
        </a:defRPr>
      </a:lvl6pPr>
      <a:lvl7pPr marL="2971800" indent="-228600" algn="l" rtl="0" eaLnBrk="1" fontAlgn="base" hangingPunct="1">
        <a:spcBef>
          <a:spcPct val="20000"/>
        </a:spcBef>
        <a:spcAft>
          <a:spcPct val="0"/>
        </a:spcAft>
        <a:defRPr sz="1400">
          <a:solidFill>
            <a:schemeClr val="tx1"/>
          </a:solidFill>
          <a:latin typeface="+mn-lt"/>
        </a:defRPr>
      </a:lvl7pPr>
      <a:lvl8pPr marL="3429000" indent="-228600" algn="l" rtl="0" eaLnBrk="1" fontAlgn="base" hangingPunct="1">
        <a:spcBef>
          <a:spcPct val="20000"/>
        </a:spcBef>
        <a:spcAft>
          <a:spcPct val="0"/>
        </a:spcAft>
        <a:defRPr sz="1400">
          <a:solidFill>
            <a:schemeClr val="tx1"/>
          </a:solidFill>
          <a:latin typeface="+mn-lt"/>
        </a:defRPr>
      </a:lvl8pPr>
      <a:lvl9pPr marL="3886200" indent="-228600" algn="l" rtl="0" eaLnBrk="1" fontAlgn="base" hangingPunct="1">
        <a:spcBef>
          <a:spcPct val="20000"/>
        </a:spcBef>
        <a:spcAft>
          <a:spcPct val="0"/>
        </a:spcAft>
        <a:defRPr sz="14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3.jpe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oleObject" Target="../embeddings/Microsoft_Equation4.bin"/><Relationship Id="rId5" Type="http://schemas.openxmlformats.org/officeDocument/2006/relationships/oleObject" Target="../embeddings/Microsoft_Equation5.bin"/><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Microsoft_Equation6.bin"/><Relationship Id="rId4" Type="http://schemas.openxmlformats.org/officeDocument/2006/relationships/oleObject" Target="../embeddings/Microsoft_Equation7.bin"/><Relationship Id="rId5" Type="http://schemas.openxmlformats.org/officeDocument/2006/relationships/oleObject" Target="../embeddings/Microsoft_Equation8.bin"/><Relationship Id="rId6" Type="http://schemas.openxmlformats.org/officeDocument/2006/relationships/image" Target="../media/image24.png"/><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www.comsol.com/webinars" TargetMode="External"/><Relationship Id="rId4" Type="http://schemas.openxmlformats.org/officeDocument/2006/relationships/hyperlink" Target="http://www.comsol.com/events" TargetMode="External"/><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hyperlink" Target="http://www.comsol.com/events/webinars/" TargetMode="External"/><Relationship Id="rId4" Type="http://schemas.openxmlformats.org/officeDocument/2006/relationships/hyperlink" Target="http://www.comsol.com/contact" TargetMode="External"/><Relationship Id="rId5" Type="http://schemas.openxmlformats.org/officeDocument/2006/relationships/hyperlink" Target="http://www.comsol.com/conference2012" TargetMode="External"/><Relationship Id="rId6" Type="http://schemas.openxmlformats.org/officeDocument/2006/relationships/image" Target="../media/image32.jpeg"/><Relationship Id="rId7" Type="http://schemas.openxmlformats.org/officeDocument/2006/relationships/image" Target="../media/image33.png"/><Relationship Id="rId1" Type="http://schemas.openxmlformats.org/officeDocument/2006/relationships/slideLayout" Target="../slideLayouts/slideLayout13.xml"/><Relationship Id="rId2" Type="http://schemas.openxmlformats.org/officeDocument/2006/relationships/hyperlink" Target="http://www.comsol.com/ev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13.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48.png"/><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3.xml"/><Relationship Id="rId2"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6.png"/><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 Id="rId3"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 Id="rId3"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13.xml"/><Relationship Id="rId2"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1" Type="http://schemas.openxmlformats.org/officeDocument/2006/relationships/slideLayout" Target="../slideLayouts/slideLayout13.xml"/><Relationship Id="rId2"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8.png"/><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 Id="rId3"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3.xml"/><Relationship Id="rId2"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oleObject" Target="../embeddings/Microsoft_Equation1.bin"/><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 Id="rId3" Type="http://schemas.openxmlformats.org/officeDocument/2006/relationships/image" Target="../media/image8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0.png"/><Relationship Id="rId3" Type="http://schemas.openxmlformats.org/officeDocument/2006/relationships/image" Target="../media/image9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2.png"/><Relationship Id="rId3" Type="http://schemas.openxmlformats.org/officeDocument/2006/relationships/image" Target="../media/image9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4.png"/><Relationship Id="rId3" Type="http://schemas.openxmlformats.org/officeDocument/2006/relationships/image" Target="../media/image9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 Id="rId3"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1.png"/><Relationship Id="rId3"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13.xml"/><Relationship Id="rId2" Type="http://schemas.openxmlformats.org/officeDocument/2006/relationships/image" Target="../media/image103.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ng"/><Relationship Id="rId3" Type="http://schemas.openxmlformats.org/officeDocument/2006/relationships/image" Target="../media/image1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 Id="rId3" Type="http://schemas.openxmlformats.org/officeDocument/2006/relationships/image" Target="../media/image11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1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oleObject" Target="../embeddings/Microsoft_Equation2.bin"/><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7231"/>
            <a:ext cx="8305800" cy="1179869"/>
          </a:xfrm>
        </p:spPr>
        <p:txBody>
          <a:bodyPr/>
          <a:lstStyle/>
          <a:p>
            <a:pPr algn="ctr"/>
            <a:r>
              <a:rPr lang="en-US" dirty="0" smtClean="0"/>
              <a:t>Blood Cell Separation with </a:t>
            </a:r>
            <a:r>
              <a:rPr lang="en-US" dirty="0" err="1" smtClean="0"/>
              <a:t>Magnetophoresis</a:t>
            </a:r>
            <a:endParaRPr lang="en-US" dirty="0"/>
          </a:p>
        </p:txBody>
      </p:sp>
      <p:sp>
        <p:nvSpPr>
          <p:cNvPr id="4" name="TextBox 3"/>
          <p:cNvSpPr txBox="1"/>
          <p:nvPr/>
        </p:nvSpPr>
        <p:spPr>
          <a:xfrm>
            <a:off x="76200" y="6248400"/>
            <a:ext cx="5410200" cy="415498"/>
          </a:xfrm>
          <a:prstGeom prst="rect">
            <a:avLst/>
          </a:prstGeom>
          <a:noFill/>
        </p:spPr>
        <p:txBody>
          <a:bodyPr wrap="square" rtlCol="0">
            <a:spAutoFit/>
          </a:bodyPr>
          <a:lstStyle/>
          <a:p>
            <a:pPr algn="l"/>
            <a:r>
              <a:rPr lang="en-US" sz="700" dirty="0" smtClean="0"/>
              <a:t>© 2012 COMSOL. COMSOL and COMSOL Multiphysics are registered trademarks of COMSOL AB.  Capture the Concept, COMSOL Desktop, and LiveLink are trademarks of COMSOL AB.  Other product or brand names are trademarks or registered trademarks of their respective holders.</a:t>
            </a:r>
          </a:p>
        </p:txBody>
      </p:sp>
      <p:sp>
        <p:nvSpPr>
          <p:cNvPr id="5" name="TextBox 4"/>
          <p:cNvSpPr txBox="1"/>
          <p:nvPr/>
        </p:nvSpPr>
        <p:spPr>
          <a:xfrm>
            <a:off x="3314700" y="5083314"/>
            <a:ext cx="2514600" cy="707886"/>
          </a:xfrm>
          <a:prstGeom prst="rect">
            <a:avLst/>
          </a:prstGeom>
          <a:noFill/>
        </p:spPr>
        <p:txBody>
          <a:bodyPr wrap="square" rtlCol="0">
            <a:spAutoFit/>
          </a:bodyPr>
          <a:lstStyle/>
          <a:p>
            <a:pPr algn="ctr">
              <a:spcBef>
                <a:spcPct val="50000"/>
              </a:spcBef>
            </a:pPr>
            <a:r>
              <a:rPr lang="sv-SE" sz="1600" i="1" dirty="0" smtClean="0"/>
              <a:t>John Dunec, </a:t>
            </a:r>
            <a:r>
              <a:rPr lang="en-US" sz="1600" i="1" dirty="0" smtClean="0"/>
              <a:t>Ph.D.</a:t>
            </a:r>
          </a:p>
          <a:p>
            <a:pPr algn="ctr">
              <a:spcBef>
                <a:spcPct val="50000"/>
              </a:spcBef>
            </a:pPr>
            <a:r>
              <a:rPr lang="en-US" sz="1600" i="1" dirty="0" smtClean="0"/>
              <a:t>VP of Sales, NW USA</a:t>
            </a:r>
          </a:p>
        </p:txBody>
      </p:sp>
      <p:graphicFrame>
        <p:nvGraphicFramePr>
          <p:cNvPr id="3" name="Object 2"/>
          <p:cNvGraphicFramePr>
            <a:graphicFrameLocks noChangeAspect="1"/>
          </p:cNvGraphicFramePr>
          <p:nvPr>
            <p:extLst>
              <p:ext uri="{D42A27DB-BD31-4B8C-83A1-F6EECF244321}">
                <p14:modId xmlns:p14="http://schemas.microsoft.com/office/powerpoint/2010/main" xmlns="" xmlns:p="http://schemas.openxmlformats.org/presentationml/2006/main" xmlns:r="http://schemas.openxmlformats.org/officeDocument/2006/relationships" xmlns:a="http://schemas.openxmlformats.org/drawingml/2006/main" val="774738115"/>
              </p:ext>
            </p:extLst>
          </p:nvPr>
        </p:nvGraphicFramePr>
        <p:xfrm>
          <a:off x="3943350" y="3352800"/>
          <a:ext cx="1257300" cy="1676400"/>
        </p:xfrm>
        <a:graphic>
          <a:graphicData uri="http://schemas.openxmlformats.org/presentationml/2006/ole">
            <p:oleObj spid="_x0000_s1026" name="Acrobat Document" r:id="rId4" imgW="1155700" imgH="1536700" progId="">
              <p:embed/>
            </p:oleObj>
          </a:graphicData>
        </a:graphic>
      </p:graphicFrame>
      <p:pic>
        <p:nvPicPr>
          <p:cNvPr id="7" name="Picture 6"/>
          <p:cNvPicPr>
            <a:picLocks noChangeAspect="1"/>
          </p:cNvPicPr>
          <p:nvPr/>
        </p:nvPicPr>
        <p:blipFill>
          <a:blip r:embed="rId5" cstate="print">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2322041" y="1524000"/>
            <a:ext cx="4499919" cy="381000"/>
          </a:xfrm>
          <a:prstGeom prst="rect">
            <a:avLst/>
          </a:prstGeom>
        </p:spPr>
      </p:pic>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40837710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475"/>
            <a:ext cx="8534400" cy="1046163"/>
          </a:xfrm>
        </p:spPr>
        <p:txBody>
          <a:bodyPr/>
          <a:lstStyle/>
          <a:p>
            <a:r>
              <a:rPr lang="en-US" dirty="0" smtClean="0"/>
              <a:t>3 Physics: Magnetics, Flow, &amp; Particle Tracing</a:t>
            </a:r>
            <a:endParaRPr lang="en-US" dirty="0"/>
          </a:p>
        </p:txBody>
      </p:sp>
      <p:sp>
        <p:nvSpPr>
          <p:cNvPr id="3" name="Content Placeholder 2"/>
          <p:cNvSpPr>
            <a:spLocks noGrp="1"/>
          </p:cNvSpPr>
          <p:nvPr>
            <p:ph idx="1"/>
          </p:nvPr>
        </p:nvSpPr>
        <p:spPr>
          <a:xfrm>
            <a:off x="609600" y="1676400"/>
            <a:ext cx="8534400" cy="4876800"/>
          </a:xfrm>
        </p:spPr>
        <p:txBody>
          <a:bodyPr/>
          <a:lstStyle/>
          <a:p>
            <a:pPr marL="0" indent="0">
              <a:buNone/>
            </a:pPr>
            <a:r>
              <a:rPr lang="en-US" dirty="0" smtClean="0"/>
              <a:t>	  </a:t>
            </a:r>
            <a:r>
              <a:rPr lang="en-US" u="sng" dirty="0" smtClean="0"/>
              <a:t>Magnetics</a:t>
            </a:r>
            <a:r>
              <a:rPr lang="en-US" dirty="0" smtClean="0"/>
              <a:t>	           </a:t>
            </a:r>
            <a:r>
              <a:rPr lang="en-US" u="sng" dirty="0" smtClean="0"/>
              <a:t>Fluid Flow</a:t>
            </a:r>
            <a:r>
              <a:rPr lang="en-US" dirty="0" smtClean="0"/>
              <a:t>	  </a:t>
            </a:r>
            <a:r>
              <a:rPr lang="en-US" u="sng" dirty="0" smtClean="0"/>
              <a:t>Particle Tracing</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a:buNone/>
            </a:pPr>
            <a:endParaRPr lang="en-US" dirty="0" smtClean="0"/>
          </a:p>
          <a:p>
            <a:r>
              <a:rPr lang="en-US" dirty="0" smtClean="0"/>
              <a:t>Particles respond to both Drag and </a:t>
            </a:r>
            <a:r>
              <a:rPr lang="en-US" dirty="0" err="1" smtClean="0"/>
              <a:t>Magnetophoretic</a:t>
            </a:r>
            <a:r>
              <a:rPr lang="en-US" dirty="0" smtClean="0"/>
              <a:t> Forces</a:t>
            </a:r>
            <a:endParaRPr lang="en-US" dirty="0"/>
          </a:p>
        </p:txBody>
      </p:sp>
      <p:pic>
        <p:nvPicPr>
          <p:cNvPr id="6" name="Picture 4"/>
          <p:cNvPicPr>
            <a:picLocks noChangeAspect="1" noChangeArrowheads="1"/>
          </p:cNvPicPr>
          <p:nvPr/>
        </p:nvPicPr>
        <p:blipFill>
          <a:blip r:embed="rId2" cstate="print"/>
          <a:srcRect/>
          <a:stretch>
            <a:fillRect/>
          </a:stretch>
        </p:blipFill>
        <p:spPr bwMode="auto">
          <a:xfrm>
            <a:off x="381000" y="2209800"/>
            <a:ext cx="3200400" cy="3289075"/>
          </a:xfrm>
          <a:prstGeom prst="rect">
            <a:avLst/>
          </a:prstGeom>
          <a:noFill/>
          <a:ln w="9525">
            <a:noFill/>
            <a:miter lim="800000"/>
            <a:headEnd/>
            <a:tailEnd/>
          </a:ln>
        </p:spPr>
      </p:pic>
      <p:pic>
        <p:nvPicPr>
          <p:cNvPr id="43009" name="Picture 1"/>
          <p:cNvPicPr>
            <a:picLocks noChangeAspect="1" noChangeArrowheads="1"/>
          </p:cNvPicPr>
          <p:nvPr/>
        </p:nvPicPr>
        <p:blipFill>
          <a:blip r:embed="rId3" cstate="print"/>
          <a:srcRect/>
          <a:stretch>
            <a:fillRect/>
          </a:stretch>
        </p:blipFill>
        <p:spPr bwMode="auto">
          <a:xfrm>
            <a:off x="3581400" y="2514600"/>
            <a:ext cx="2164742" cy="2762250"/>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6172200" y="2667000"/>
            <a:ext cx="2726415" cy="2362199"/>
          </a:xfrm>
          <a:prstGeom prst="rect">
            <a:avLst/>
          </a:prstGeom>
          <a:noFill/>
          <a:ln w="9525">
            <a:noFill/>
            <a:miter lim="800000"/>
            <a:headEnd/>
            <a:tailEnd/>
          </a:ln>
        </p:spPr>
      </p:pic>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13537938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7346" name="Title 1"/>
          <p:cNvSpPr>
            <a:spLocks noGrp="1"/>
          </p:cNvSpPr>
          <p:nvPr>
            <p:ph type="title"/>
          </p:nvPr>
        </p:nvSpPr>
        <p:spPr>
          <a:xfrm>
            <a:off x="609600" y="611188"/>
            <a:ext cx="8077200" cy="1046162"/>
          </a:xfrm>
        </p:spPr>
        <p:txBody>
          <a:bodyPr/>
          <a:lstStyle/>
          <a:p>
            <a:pPr lvl="0">
              <a:defRPr/>
            </a:pPr>
            <a:r>
              <a:rPr lang="en-US" dirty="0" smtClean="0">
                <a:latin typeface="Arial" charset="0"/>
                <a:cs typeface="Arial" charset="0"/>
              </a:rPr>
              <a:t>COMSOL Products Used – This Tutorial</a:t>
            </a:r>
            <a:endParaRPr lang="en-US" dirty="0"/>
          </a:p>
        </p:txBody>
      </p:sp>
      <p:pic>
        <p:nvPicPr>
          <p:cNvPr id="3" name="Picture 3"/>
          <p:cNvPicPr>
            <a:picLocks noChangeAspect="1" noChangeArrowheads="1"/>
          </p:cNvPicPr>
          <p:nvPr/>
        </p:nvPicPr>
        <p:blipFill>
          <a:blip r:embed="rId3" cstate="print">
            <a:extLst>
              <a:ext uri="{28A0092B-C50C-407E-A947-70E740481C1C}">
                <a14:useLocalDpi xmlns="" xmlns:a14="http://schemas.microsoft.com/office/drawing/2010/main" xmlns:p="http://schemas.openxmlformats.org/presentationml/2006/main" xmlns:r="http://schemas.openxmlformats.org/officeDocument/2006/relationships" xmlns:a="http://schemas.openxmlformats.org/drawingml/2006/main" val="0"/>
              </a:ext>
            </a:extLst>
          </a:blip>
          <a:srcRect/>
          <a:stretch>
            <a:fillRect/>
          </a:stretch>
        </p:blipFill>
        <p:spPr bwMode="auto">
          <a:xfrm>
            <a:off x="0" y="1447800"/>
            <a:ext cx="9072179" cy="3802095"/>
          </a:xfrm>
          <a:prstGeom prst="rect">
            <a:avLst/>
          </a:prstGeom>
          <a:noFill/>
          <a:ln>
            <a:noFill/>
          </a:ln>
          <a:effectLst/>
          <a:extLst>
            <a:ext uri="{909E8E84-426E-40DD-AFC4-6F175D3DCCD1}">
              <a14:hiddenFill xmlns="" xmlns:a14="http://schemas.microsoft.com/office/drawing/2010/main" xmlns:p="http://schemas.openxmlformats.org/presentationml/2006/main" xmlns:r="http://schemas.openxmlformats.org/officeDocument/2006/relationships" xmlns:a="http://schemas.openxmlformats.org/drawingml/2006/main">
                <a:solidFill>
                  <a:schemeClr val="accent1"/>
                </a:solidFill>
              </a14:hiddenFill>
            </a:ext>
            <a:ext uri="{91240B29-F687-4F45-9708-019B960494DF}">
              <a14:hiddenLine xmlns="" xmlns:a14="http://schemas.microsoft.com/office/drawing/2010/main" xmlns:p="http://schemas.openxmlformats.org/presentationml/2006/main" xmlns:r="http://schemas.openxmlformats.org/officeDocument/2006/relationships" xmlns:a="http://schemas.openxmlformats.org/drawingml/2006/main" w="9525">
                <a:solidFill>
                  <a:schemeClr val="tx1"/>
                </a:solidFill>
                <a:miter lim="800000"/>
                <a:headEnd/>
                <a:tailEnd/>
              </a14:hiddenLine>
            </a:ext>
            <a:ext uri="{AF507438-7753-43E0-B8FC-AC1667EBCBE1}">
              <a14:hiddenEffects xmlns="" xmlns:a14="http://schemas.microsoft.com/office/drawing/2010/main" xmlns:p="http://schemas.openxmlformats.org/presentationml/2006/main" xmlns:r="http://schemas.openxmlformats.org/officeDocument/2006/relationships" xmlns:a="http://schemas.openxmlformats.org/drawingml/2006/main">
                <a:effectLst>
                  <a:outerShdw dist="35921" dir="2700000" algn="ctr" rotWithShape="0">
                    <a:schemeClr val="bg2"/>
                  </a:outerShdw>
                </a:effectLst>
              </a14:hiddenEffects>
            </a:ext>
          </a:extLst>
        </p:spPr>
      </p:pic>
      <p:sp>
        <p:nvSpPr>
          <p:cNvPr id="2" name="TextBox 1"/>
          <p:cNvSpPr txBox="1"/>
          <p:nvPr/>
        </p:nvSpPr>
        <p:spPr>
          <a:xfrm>
            <a:off x="76200" y="6227802"/>
            <a:ext cx="6324599" cy="553998"/>
          </a:xfrm>
          <a:prstGeom prst="rect">
            <a:avLst/>
          </a:prstGeom>
          <a:noFill/>
        </p:spPr>
        <p:txBody>
          <a:bodyPr wrap="square" rtlCol="0">
            <a:spAutoFit/>
          </a:bodyPr>
          <a:lstStyle/>
          <a:p>
            <a:r>
              <a:rPr lang="en-US" sz="600" dirty="0">
                <a:solidFill>
                  <a:prstClr val="black"/>
                </a:solidFill>
              </a:rPr>
              <a:t>AutoCAD® and Inventor® are registered trademarks of Autodesk, Inc. LiveLink™ for AutoCAD® and LiveLink™ for Inventor® are not affiliated with, endorsed by, sponsored by, or supported by Autodesk, Inc. and/or any of its affiliates and/or subsidiaries. CATIA® is a registered trademark of Dassault Systèmes S.A. or its affiliates or subsidiaries. SolidWorks® is a registered trademark of Dassault Systèmes SolidWorks Corporation or its parent, affiliates, or subsidiaries. Creo™ is a trademark and Pro/ENGINEER® is a registered trademark of Parametric Technology Corporation or its subsidiaries in the U.S and/or in other countries. MATLAB® is a registered trademark of The MathWorks, Inc.</a:t>
            </a:r>
          </a:p>
          <a:p>
            <a:endParaRPr lang="en-US" sz="600" dirty="0">
              <a:solidFill>
                <a:prstClr val="black"/>
              </a:solidFill>
            </a:endParaRPr>
          </a:p>
        </p:txBody>
      </p:sp>
      <p:sp>
        <p:nvSpPr>
          <p:cNvPr id="5" name="Content Placeholder 2"/>
          <p:cNvSpPr txBox="1">
            <a:spLocks/>
          </p:cNvSpPr>
          <p:nvPr/>
        </p:nvSpPr>
        <p:spPr>
          <a:xfrm>
            <a:off x="609600" y="5257800"/>
            <a:ext cx="8077200" cy="106680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sz="2000" kern="0" dirty="0" smtClean="0"/>
              <a:t>COMSOL </a:t>
            </a:r>
            <a:r>
              <a:rPr lang="en-US" sz="2000" kern="0" dirty="0" err="1" smtClean="0"/>
              <a:t>Multiphysics</a:t>
            </a:r>
            <a:r>
              <a:rPr lang="en-US" sz="2000" kern="0" dirty="0" smtClean="0"/>
              <a:t>, AC/DC Module, </a:t>
            </a:r>
            <a:r>
              <a:rPr lang="en-US" sz="2000" kern="0" dirty="0" err="1" smtClean="0"/>
              <a:t>Microfluidics</a:t>
            </a:r>
            <a:r>
              <a:rPr lang="en-US" sz="2000" kern="0" dirty="0" smtClean="0"/>
              <a:t> Module</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US" sz="2000" kern="0" dirty="0" smtClean="0"/>
              <a:t>Along with the Particle Tracing Module</a:t>
            </a:r>
            <a:endParaRPr kumimoji="0" lang="en-US" sz="20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7" name="Rectangle 6"/>
          <p:cNvSpPr/>
          <p:nvPr/>
        </p:nvSpPr>
        <p:spPr>
          <a:xfrm>
            <a:off x="5527344" y="3442648"/>
            <a:ext cx="9906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3344" y="2209800"/>
            <a:ext cx="9906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19400" y="2819400"/>
            <a:ext cx="990600" cy="53340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828406487"/>
      </p:ext>
    </p:extLst>
  </p:cSld>
  <p:clrMapOvr>
    <a:masterClrMapping/>
  </p:clrMapOvr>
  <mc:AlternateContent>
    <mc:Choice xmlns:mc="http://schemas.openxmlformats.org/markup-compatibility/2006" xmlns="" xmlns:p14="http://schemas.microsoft.com/office/powerpoint/2010/main" xmlns:p="http://schemas.openxmlformats.org/presentationml/2006/main" xmlns:r="http://schemas.openxmlformats.org/officeDocument/2006/relationships" xmlns:a="http://schemas.openxmlformats.org/drawingml/2006/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cstate="print"/>
          <a:srcRect/>
          <a:stretch>
            <a:fillRect/>
          </a:stretch>
        </p:blipFill>
        <p:spPr bwMode="auto">
          <a:xfrm>
            <a:off x="5791200" y="1524000"/>
            <a:ext cx="3200400" cy="32890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Tutorial Roadmap</a:t>
            </a:r>
            <a:endParaRPr lang="en-US" dirty="0"/>
          </a:p>
        </p:txBody>
      </p:sp>
      <p:sp>
        <p:nvSpPr>
          <p:cNvPr id="3" name="Content Placeholder 2"/>
          <p:cNvSpPr>
            <a:spLocks noGrp="1"/>
          </p:cNvSpPr>
          <p:nvPr>
            <p:ph idx="1"/>
          </p:nvPr>
        </p:nvSpPr>
        <p:spPr>
          <a:xfrm>
            <a:off x="609600" y="1752600"/>
            <a:ext cx="5334000" cy="4144962"/>
          </a:xfrm>
        </p:spPr>
        <p:txBody>
          <a:bodyPr/>
          <a:lstStyle/>
          <a:p>
            <a:pPr>
              <a:buNone/>
            </a:pPr>
            <a:r>
              <a:rPr lang="en-US" b="1" u="sng" dirty="0" smtClean="0"/>
              <a:t>First: Setup and Solve Magnetics &amp; Flow</a:t>
            </a:r>
          </a:p>
          <a:p>
            <a:r>
              <a:rPr lang="en-US" dirty="0" smtClean="0"/>
              <a:t>Choose two physics</a:t>
            </a:r>
          </a:p>
          <a:p>
            <a:r>
              <a:rPr lang="en-US" dirty="0" smtClean="0"/>
              <a:t>Import geometry sequence</a:t>
            </a:r>
          </a:p>
          <a:p>
            <a:r>
              <a:rPr lang="en-US" dirty="0" smtClean="0"/>
              <a:t>Define materials (Glass, Soft Iron, Water)</a:t>
            </a:r>
          </a:p>
          <a:p>
            <a:r>
              <a:rPr lang="en-US" dirty="0" smtClean="0"/>
              <a:t>Set up Permanent Magnet</a:t>
            </a:r>
          </a:p>
          <a:p>
            <a:r>
              <a:rPr lang="en-US" dirty="0" smtClean="0"/>
              <a:t>Set Flow Boundary Conditions</a:t>
            </a:r>
          </a:p>
          <a:p>
            <a:r>
              <a:rPr lang="en-US" dirty="0" smtClean="0"/>
              <a:t>Mesh</a:t>
            </a:r>
          </a:p>
          <a:p>
            <a:r>
              <a:rPr lang="en-US" dirty="0" smtClean="0"/>
              <a:t>Solve</a:t>
            </a:r>
          </a:p>
          <a:p>
            <a:pPr>
              <a:buNone/>
            </a:pPr>
            <a:endParaRPr lang="en-US" b="1" u="sng" dirty="0" smtClean="0"/>
          </a:p>
          <a:p>
            <a:pPr>
              <a:buNone/>
            </a:pPr>
            <a:r>
              <a:rPr lang="en-US" b="1" u="sng" dirty="0" smtClean="0"/>
              <a:t>Finally: Add Particle Tracing</a:t>
            </a:r>
          </a:p>
          <a:p>
            <a:pPr>
              <a:buNone/>
            </a:pPr>
            <a:endParaRPr lang="en-US" dirty="0" smtClean="0"/>
          </a:p>
        </p:txBody>
      </p:sp>
      <p:sp>
        <p:nvSpPr>
          <p:cNvPr id="15" name="TextBox 14"/>
          <p:cNvSpPr txBox="1"/>
          <p:nvPr/>
        </p:nvSpPr>
        <p:spPr>
          <a:xfrm>
            <a:off x="5867400" y="4800600"/>
            <a:ext cx="2743200" cy="923330"/>
          </a:xfrm>
          <a:prstGeom prst="rect">
            <a:avLst/>
          </a:prstGeom>
          <a:noFill/>
        </p:spPr>
        <p:txBody>
          <a:bodyPr wrap="square" rtlCol="0">
            <a:spAutoFit/>
          </a:bodyPr>
          <a:lstStyle/>
          <a:p>
            <a:pPr algn="ctr"/>
            <a:r>
              <a:rPr lang="en-US" i="1" dirty="0" smtClean="0"/>
              <a:t>Magnetic Field Surrounding Neodymium Magnets</a:t>
            </a:r>
            <a:endParaRPr lang="en-US" i="1"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3657600" y="4343400"/>
            <a:ext cx="4556261" cy="1572901"/>
          </a:xfrm>
          <a:prstGeom prst="rect">
            <a:avLst/>
          </a:prstGeom>
          <a:noFill/>
          <a:ln w="9525">
            <a:noFill/>
            <a:miter lim="800000"/>
            <a:headEnd/>
            <a:tailEnd/>
          </a:ln>
        </p:spPr>
      </p:pic>
      <p:pic>
        <p:nvPicPr>
          <p:cNvPr id="38913" name="Picture 1"/>
          <p:cNvPicPr>
            <a:picLocks noChangeAspect="1" noChangeArrowheads="1"/>
          </p:cNvPicPr>
          <p:nvPr/>
        </p:nvPicPr>
        <p:blipFill>
          <a:blip r:embed="rId3" cstate="print"/>
          <a:srcRect/>
          <a:stretch>
            <a:fillRect/>
          </a:stretch>
        </p:blipFill>
        <p:spPr bwMode="auto">
          <a:xfrm>
            <a:off x="3886200" y="609600"/>
            <a:ext cx="3757612" cy="3552278"/>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Geometry</a:t>
            </a:r>
            <a:endParaRPr lang="en-US" dirty="0"/>
          </a:p>
        </p:txBody>
      </p:sp>
      <p:sp>
        <p:nvSpPr>
          <p:cNvPr id="3" name="Content Placeholder 2"/>
          <p:cNvSpPr>
            <a:spLocks noGrp="1"/>
          </p:cNvSpPr>
          <p:nvPr>
            <p:ph idx="1"/>
          </p:nvPr>
        </p:nvSpPr>
        <p:spPr>
          <a:xfrm>
            <a:off x="609600" y="1951038"/>
            <a:ext cx="3200400" cy="4144962"/>
          </a:xfrm>
        </p:spPr>
        <p:txBody>
          <a:bodyPr/>
          <a:lstStyle/>
          <a:p>
            <a:r>
              <a:rPr lang="en-US" dirty="0" smtClean="0"/>
              <a:t>Glass Substrate</a:t>
            </a:r>
          </a:p>
          <a:p>
            <a:endParaRPr lang="en-US" dirty="0" smtClean="0"/>
          </a:p>
          <a:p>
            <a:r>
              <a:rPr lang="en-US" dirty="0" smtClean="0"/>
              <a:t>Two Neodymium Permanent Magnets</a:t>
            </a:r>
          </a:p>
          <a:p>
            <a:endParaRPr lang="en-US" dirty="0" smtClean="0"/>
          </a:p>
          <a:p>
            <a:r>
              <a:rPr lang="en-US" dirty="0" err="1" smtClean="0"/>
              <a:t>Microfluidics</a:t>
            </a:r>
            <a:r>
              <a:rPr lang="en-US" dirty="0" smtClean="0"/>
              <a:t> Flow Channel with 3 Outlets</a:t>
            </a:r>
          </a:p>
          <a:p>
            <a:endParaRPr lang="en-US" dirty="0" smtClean="0"/>
          </a:p>
          <a:p>
            <a:r>
              <a:rPr lang="en-US" dirty="0" smtClean="0"/>
              <a:t>Passive Array of Soft Iron Patches    (Creates Field Gradients)</a:t>
            </a:r>
            <a:endParaRPr lang="en-US" dirty="0"/>
          </a:p>
        </p:txBody>
      </p:sp>
      <p:sp>
        <p:nvSpPr>
          <p:cNvPr id="16" name="TextBox 15"/>
          <p:cNvSpPr txBox="1"/>
          <p:nvPr/>
        </p:nvSpPr>
        <p:spPr>
          <a:xfrm>
            <a:off x="4114800" y="4648200"/>
            <a:ext cx="3614058" cy="369332"/>
          </a:xfrm>
          <a:prstGeom prst="rect">
            <a:avLst/>
          </a:prstGeom>
          <a:noFill/>
        </p:spPr>
        <p:txBody>
          <a:bodyPr wrap="square" rtlCol="0">
            <a:spAutoFit/>
          </a:bodyPr>
          <a:lstStyle/>
          <a:p>
            <a:r>
              <a:rPr lang="en-US" b="1" dirty="0" smtClean="0"/>
              <a:t>Array of Soft Iron Patches</a:t>
            </a:r>
            <a:endParaRPr lang="en-US" b="1" dirty="0"/>
          </a:p>
        </p:txBody>
      </p:sp>
      <p:sp>
        <p:nvSpPr>
          <p:cNvPr id="17" name="TextBox 16"/>
          <p:cNvSpPr txBox="1"/>
          <p:nvPr/>
        </p:nvSpPr>
        <p:spPr>
          <a:xfrm>
            <a:off x="5290458" y="1295400"/>
            <a:ext cx="1066800" cy="369332"/>
          </a:xfrm>
          <a:prstGeom prst="rect">
            <a:avLst/>
          </a:prstGeom>
          <a:noFill/>
        </p:spPr>
        <p:txBody>
          <a:bodyPr wrap="square" rtlCol="0">
            <a:spAutoFit/>
          </a:bodyPr>
          <a:lstStyle/>
          <a:p>
            <a:pPr algn="ctr"/>
            <a:r>
              <a:rPr lang="en-US" b="1" dirty="0" smtClean="0"/>
              <a:t>Magnet</a:t>
            </a:r>
            <a:endParaRPr lang="en-US" b="1" dirty="0"/>
          </a:p>
        </p:txBody>
      </p:sp>
      <p:sp>
        <p:nvSpPr>
          <p:cNvPr id="18" name="TextBox 17"/>
          <p:cNvSpPr txBox="1"/>
          <p:nvPr/>
        </p:nvSpPr>
        <p:spPr>
          <a:xfrm>
            <a:off x="4833258" y="2047296"/>
            <a:ext cx="1796142" cy="369332"/>
          </a:xfrm>
          <a:prstGeom prst="rect">
            <a:avLst/>
          </a:prstGeom>
          <a:noFill/>
        </p:spPr>
        <p:txBody>
          <a:bodyPr wrap="square" rtlCol="0">
            <a:spAutoFit/>
          </a:bodyPr>
          <a:lstStyle/>
          <a:p>
            <a:r>
              <a:rPr lang="en-US" b="1" dirty="0" smtClean="0"/>
              <a:t>Flow Channel</a:t>
            </a:r>
            <a:endParaRPr lang="en-US" b="1" dirty="0"/>
          </a:p>
        </p:txBody>
      </p:sp>
      <p:sp>
        <p:nvSpPr>
          <p:cNvPr id="23" name="TextBox 22"/>
          <p:cNvSpPr txBox="1"/>
          <p:nvPr/>
        </p:nvSpPr>
        <p:spPr>
          <a:xfrm>
            <a:off x="5290458" y="3135868"/>
            <a:ext cx="1066800" cy="369332"/>
          </a:xfrm>
          <a:prstGeom prst="rect">
            <a:avLst/>
          </a:prstGeom>
          <a:noFill/>
        </p:spPr>
        <p:txBody>
          <a:bodyPr wrap="square" rtlCol="0">
            <a:spAutoFit/>
          </a:bodyPr>
          <a:lstStyle/>
          <a:p>
            <a:pPr algn="ctr"/>
            <a:r>
              <a:rPr lang="en-US" b="1" dirty="0" smtClean="0"/>
              <a:t>Magnet</a:t>
            </a:r>
            <a:endParaRPr lang="en-US" b="1"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Magnetic Equations</a:t>
            </a:r>
            <a:endParaRPr lang="en-US" dirty="0"/>
          </a:p>
        </p:txBody>
      </p:sp>
      <p:sp>
        <p:nvSpPr>
          <p:cNvPr id="3" name="Content Placeholder 2"/>
          <p:cNvSpPr>
            <a:spLocks noGrp="1"/>
          </p:cNvSpPr>
          <p:nvPr>
            <p:ph idx="1"/>
          </p:nvPr>
        </p:nvSpPr>
        <p:spPr>
          <a:xfrm>
            <a:off x="609600" y="1828800"/>
            <a:ext cx="8077200" cy="4144962"/>
          </a:xfrm>
        </p:spPr>
        <p:txBody>
          <a:bodyPr/>
          <a:lstStyle/>
          <a:p>
            <a:r>
              <a:rPr lang="en-US" dirty="0" smtClean="0"/>
              <a:t>Solve Magnetics based on Magnetic Potential</a:t>
            </a:r>
          </a:p>
          <a:p>
            <a:endParaRPr lang="en-US" dirty="0" smtClean="0"/>
          </a:p>
          <a:p>
            <a:endParaRPr lang="en-US" dirty="0" smtClean="0"/>
          </a:p>
          <a:p>
            <a:endParaRPr lang="en-US" dirty="0" smtClean="0"/>
          </a:p>
          <a:p>
            <a:endParaRPr lang="en-US" dirty="0" smtClean="0"/>
          </a:p>
          <a:p>
            <a:r>
              <a:rPr lang="en-US" dirty="0" smtClean="0"/>
              <a:t>Ampere’s Law relates </a:t>
            </a:r>
            <a:r>
              <a:rPr lang="en-US" b="1" dirty="0" smtClean="0"/>
              <a:t>H</a:t>
            </a:r>
            <a:r>
              <a:rPr lang="en-US" dirty="0" smtClean="0"/>
              <a:t> and </a:t>
            </a:r>
            <a:r>
              <a:rPr lang="en-US" b="1" dirty="0" smtClean="0"/>
              <a:t>B</a:t>
            </a:r>
          </a:p>
          <a:p>
            <a:endParaRPr lang="en-US" dirty="0" smtClean="0"/>
          </a:p>
          <a:p>
            <a:endParaRPr lang="en-US" dirty="0" smtClean="0"/>
          </a:p>
          <a:p>
            <a:endParaRPr lang="en-US" dirty="0" smtClean="0"/>
          </a:p>
          <a:p>
            <a:r>
              <a:rPr lang="en-US" dirty="0" smtClean="0"/>
              <a:t>In Permanent Magnets </a:t>
            </a:r>
            <a:r>
              <a:rPr lang="en-US" b="1" dirty="0" smtClean="0"/>
              <a:t>H</a:t>
            </a:r>
            <a:r>
              <a:rPr lang="en-US" dirty="0" smtClean="0"/>
              <a:t> related to </a:t>
            </a:r>
            <a:r>
              <a:rPr lang="en-US" b="1" dirty="0" smtClean="0"/>
              <a:t>B</a:t>
            </a:r>
            <a:r>
              <a:rPr lang="en-US" dirty="0" smtClean="0"/>
              <a:t> through Magnetism </a:t>
            </a:r>
            <a:r>
              <a:rPr lang="en-US" b="1" dirty="0" smtClean="0"/>
              <a:t>M</a:t>
            </a:r>
          </a:p>
          <a:p>
            <a:endParaRPr lang="en-US" b="1" dirty="0" smtClean="0"/>
          </a:p>
          <a:p>
            <a:endParaRPr lang="en-US" b="1" dirty="0" smtClean="0"/>
          </a:p>
        </p:txBody>
      </p:sp>
      <p:graphicFrame>
        <p:nvGraphicFramePr>
          <p:cNvPr id="37890" name="Object 2"/>
          <p:cNvGraphicFramePr>
            <a:graphicFrameLocks noChangeAspect="1"/>
          </p:cNvGraphicFramePr>
          <p:nvPr/>
        </p:nvGraphicFramePr>
        <p:xfrm>
          <a:off x="3562350" y="2438400"/>
          <a:ext cx="1385888" cy="868363"/>
        </p:xfrm>
        <a:graphic>
          <a:graphicData uri="http://schemas.openxmlformats.org/presentationml/2006/ole">
            <p:oleObj spid="_x0000_s37890" name="Equation" r:id="rId3" imgW="647640" imgH="406080" progId="Equation.3">
              <p:embed/>
            </p:oleObj>
          </a:graphicData>
        </a:graphic>
      </p:graphicFrame>
      <p:graphicFrame>
        <p:nvGraphicFramePr>
          <p:cNvPr id="37891" name="Object 3"/>
          <p:cNvGraphicFramePr>
            <a:graphicFrameLocks noChangeAspect="1"/>
          </p:cNvGraphicFramePr>
          <p:nvPr/>
        </p:nvGraphicFramePr>
        <p:xfrm>
          <a:off x="3540125" y="4267200"/>
          <a:ext cx="1550988" cy="488950"/>
        </p:xfrm>
        <a:graphic>
          <a:graphicData uri="http://schemas.openxmlformats.org/presentationml/2006/ole">
            <p:oleObj spid="_x0000_s37891" name="Equation" r:id="rId4" imgW="723600" imgH="228600" progId="Equation.3">
              <p:embed/>
            </p:oleObj>
          </a:graphicData>
        </a:graphic>
      </p:graphicFrame>
      <p:graphicFrame>
        <p:nvGraphicFramePr>
          <p:cNvPr id="37894" name="Object 6"/>
          <p:cNvGraphicFramePr>
            <a:graphicFrameLocks noChangeAspect="1"/>
          </p:cNvGraphicFramePr>
          <p:nvPr/>
        </p:nvGraphicFramePr>
        <p:xfrm>
          <a:off x="3411538" y="5683250"/>
          <a:ext cx="1824037" cy="488950"/>
        </p:xfrm>
        <a:graphic>
          <a:graphicData uri="http://schemas.openxmlformats.org/presentationml/2006/ole">
            <p:oleObj spid="_x0000_s37894" name="Equation" r:id="rId5" imgW="850680" imgH="228600" progId="Equation.3">
              <p:embed/>
            </p:oleObj>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78037"/>
            <a:ext cx="8077200" cy="1046163"/>
          </a:xfrm>
        </p:spPr>
        <p:txBody>
          <a:bodyPr/>
          <a:lstStyle/>
          <a:p>
            <a:r>
              <a:rPr lang="en-US" i="1" dirty="0" smtClean="0"/>
              <a:t>Let’s do this in COMSOL …</a:t>
            </a:r>
            <a:endParaRPr lang="en-US" i="1"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Should be Done</a:t>
            </a:r>
            <a:endParaRPr lang="en-US" dirty="0"/>
          </a:p>
        </p:txBody>
      </p:sp>
      <p:sp>
        <p:nvSpPr>
          <p:cNvPr id="3" name="Content Placeholder 2"/>
          <p:cNvSpPr>
            <a:spLocks noGrp="1"/>
          </p:cNvSpPr>
          <p:nvPr>
            <p:ph idx="1"/>
          </p:nvPr>
        </p:nvSpPr>
        <p:spPr>
          <a:xfrm>
            <a:off x="609600" y="1951038"/>
            <a:ext cx="4343400" cy="1935162"/>
          </a:xfrm>
        </p:spPr>
        <p:txBody>
          <a:bodyPr/>
          <a:lstStyle/>
          <a:p>
            <a:r>
              <a:rPr lang="en-US" dirty="0" smtClean="0"/>
              <a:t>164,000 Degrees of Freedom</a:t>
            </a:r>
          </a:p>
          <a:p>
            <a:endParaRPr lang="en-US" dirty="0" smtClean="0"/>
          </a:p>
          <a:p>
            <a:r>
              <a:rPr lang="en-US" dirty="0" smtClean="0"/>
              <a:t>37 seconds on my desktop</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5334000" y="914400"/>
            <a:ext cx="3581400" cy="3680632"/>
          </a:xfrm>
          <a:prstGeom prst="rect">
            <a:avLst/>
          </a:prstGeom>
          <a:noFill/>
          <a:ln w="9525">
            <a:noFill/>
            <a:miter lim="800000"/>
            <a:headEnd/>
            <a:tailEnd/>
          </a:ln>
        </p:spPr>
      </p:pic>
      <p:pic>
        <p:nvPicPr>
          <p:cNvPr id="46081" name="Picture 1"/>
          <p:cNvPicPr>
            <a:picLocks noChangeAspect="1" noChangeArrowheads="1"/>
          </p:cNvPicPr>
          <p:nvPr/>
        </p:nvPicPr>
        <p:blipFill>
          <a:blip r:embed="rId3" cstate="print"/>
          <a:srcRect/>
          <a:stretch>
            <a:fillRect/>
          </a:stretch>
        </p:blipFill>
        <p:spPr bwMode="auto">
          <a:xfrm>
            <a:off x="228600" y="4191000"/>
            <a:ext cx="6205852" cy="2133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Add Particle Tracing for Blood Cells</a:t>
            </a:r>
            <a:endParaRPr lang="en-US" dirty="0"/>
          </a:p>
        </p:txBody>
      </p:sp>
      <p:sp>
        <p:nvSpPr>
          <p:cNvPr id="3" name="Content Placeholder 2"/>
          <p:cNvSpPr>
            <a:spLocks noGrp="1"/>
          </p:cNvSpPr>
          <p:nvPr>
            <p:ph idx="1"/>
          </p:nvPr>
        </p:nvSpPr>
        <p:spPr/>
        <p:txBody>
          <a:bodyPr/>
          <a:lstStyle/>
          <a:p>
            <a:pPr>
              <a:buNone/>
            </a:pPr>
            <a:r>
              <a:rPr lang="en-US" u="sng" dirty="0" smtClean="0"/>
              <a:t>Add 2</a:t>
            </a:r>
            <a:r>
              <a:rPr lang="en-US" u="sng" baseline="30000" dirty="0" smtClean="0"/>
              <a:t>nd</a:t>
            </a:r>
            <a:r>
              <a:rPr lang="en-US" u="sng" dirty="0" smtClean="0"/>
              <a:t> Physics: </a:t>
            </a:r>
          </a:p>
          <a:p>
            <a:r>
              <a:rPr lang="en-US" dirty="0" smtClean="0"/>
              <a:t>Particle Tracing, Transient </a:t>
            </a:r>
          </a:p>
          <a:p>
            <a:endParaRPr lang="en-US" dirty="0" smtClean="0"/>
          </a:p>
          <a:p>
            <a:pPr>
              <a:buNone/>
            </a:pPr>
            <a:r>
              <a:rPr lang="en-US" u="sng" dirty="0" smtClean="0"/>
              <a:t>Define Particle Physics</a:t>
            </a:r>
          </a:p>
          <a:p>
            <a:r>
              <a:rPr lang="en-US" dirty="0" smtClean="0"/>
              <a:t>Define the Particle Properties</a:t>
            </a:r>
          </a:p>
          <a:p>
            <a:r>
              <a:rPr lang="en-US" dirty="0" smtClean="0"/>
              <a:t>Add the Drag Force, Link to </a:t>
            </a:r>
            <a:r>
              <a:rPr lang="en-US" b="1" dirty="0" smtClean="0"/>
              <a:t>velocity</a:t>
            </a:r>
            <a:r>
              <a:rPr lang="en-US" dirty="0" smtClean="0"/>
              <a:t> field</a:t>
            </a:r>
          </a:p>
          <a:p>
            <a:r>
              <a:rPr lang="en-US" dirty="0" smtClean="0"/>
              <a:t>Add the </a:t>
            </a:r>
            <a:r>
              <a:rPr lang="en-US" dirty="0" err="1" smtClean="0"/>
              <a:t>Magnetophoretic</a:t>
            </a:r>
            <a:r>
              <a:rPr lang="en-US" dirty="0" smtClean="0"/>
              <a:t> Force, Link to </a:t>
            </a:r>
            <a:r>
              <a:rPr lang="en-US" b="1" dirty="0" smtClean="0"/>
              <a:t>B</a:t>
            </a:r>
            <a:r>
              <a:rPr lang="en-US" dirty="0" smtClean="0"/>
              <a:t> field</a:t>
            </a:r>
          </a:p>
          <a:p>
            <a:r>
              <a:rPr lang="en-US" dirty="0" smtClean="0"/>
              <a:t>Create an Inlet (100 cells, velocity = </a:t>
            </a:r>
            <a:r>
              <a:rPr lang="en-US" dirty="0" err="1" smtClean="0"/>
              <a:t>V_inlet</a:t>
            </a:r>
            <a:r>
              <a:rPr lang="en-US" dirty="0" smtClean="0"/>
              <a:t>)</a:t>
            </a:r>
          </a:p>
          <a:p>
            <a:pPr>
              <a:buNone/>
            </a:pPr>
            <a:endParaRPr lang="en-US" dirty="0" smtClean="0"/>
          </a:p>
          <a:p>
            <a:pPr>
              <a:buNone/>
            </a:pPr>
            <a:r>
              <a:rPr lang="en-US" u="sng" dirty="0" smtClean="0"/>
              <a:t>Set up Transient Study</a:t>
            </a:r>
          </a:p>
          <a:p>
            <a:r>
              <a:rPr lang="en-US" dirty="0" smtClean="0"/>
              <a:t>Time Stepping</a:t>
            </a:r>
          </a:p>
          <a:p>
            <a:r>
              <a:rPr lang="en-US" dirty="0" smtClean="0"/>
              <a:t>Link Transient Particle Tracing to Previous Study</a:t>
            </a:r>
            <a:endParaRPr lang="en-US" dirty="0"/>
          </a:p>
        </p:txBody>
      </p:sp>
      <p:pic>
        <p:nvPicPr>
          <p:cNvPr id="5" name="Picture 3"/>
          <p:cNvPicPr>
            <a:picLocks noChangeAspect="1" noChangeArrowheads="1"/>
          </p:cNvPicPr>
          <p:nvPr/>
        </p:nvPicPr>
        <p:blipFill>
          <a:blip r:embed="rId2" cstate="print"/>
          <a:srcRect/>
          <a:stretch>
            <a:fillRect/>
          </a:stretch>
        </p:blipFill>
        <p:spPr bwMode="auto">
          <a:xfrm>
            <a:off x="5867400" y="1524000"/>
            <a:ext cx="2902314" cy="2514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Forces on the Blood Cells</a:t>
            </a:r>
            <a:endParaRPr lang="en-US" dirty="0"/>
          </a:p>
        </p:txBody>
      </p:sp>
      <p:sp>
        <p:nvSpPr>
          <p:cNvPr id="3" name="Content Placeholder 2"/>
          <p:cNvSpPr>
            <a:spLocks noGrp="1"/>
          </p:cNvSpPr>
          <p:nvPr>
            <p:ph idx="1"/>
          </p:nvPr>
        </p:nvSpPr>
        <p:spPr>
          <a:xfrm>
            <a:off x="609600" y="1951038"/>
            <a:ext cx="8305800" cy="3382962"/>
          </a:xfrm>
        </p:spPr>
        <p:txBody>
          <a:bodyPr/>
          <a:lstStyle/>
          <a:p>
            <a:r>
              <a:rPr lang="en-US" dirty="0" smtClean="0"/>
              <a:t>Newton’s  Law – recast to change in momentum</a:t>
            </a:r>
          </a:p>
          <a:p>
            <a:endParaRPr lang="en-US" dirty="0" smtClean="0"/>
          </a:p>
          <a:p>
            <a:endParaRPr lang="en-US" dirty="0" smtClean="0"/>
          </a:p>
          <a:p>
            <a:pPr>
              <a:buNone/>
            </a:pPr>
            <a:endParaRPr lang="en-US" dirty="0" smtClean="0"/>
          </a:p>
          <a:p>
            <a:r>
              <a:rPr lang="en-US" dirty="0" smtClean="0"/>
              <a:t>The </a:t>
            </a:r>
            <a:r>
              <a:rPr lang="en-US" dirty="0" err="1" smtClean="0"/>
              <a:t>magnetophoretic</a:t>
            </a:r>
            <a:r>
              <a:rPr lang="en-US" dirty="0" smtClean="0"/>
              <a:t> force is based on the gradient magnetic field</a:t>
            </a:r>
          </a:p>
          <a:p>
            <a:endParaRPr lang="en-US" dirty="0" smtClean="0"/>
          </a:p>
          <a:p>
            <a:endParaRPr lang="en-US" dirty="0" smtClean="0"/>
          </a:p>
          <a:p>
            <a:endParaRPr lang="en-US" dirty="0" smtClean="0"/>
          </a:p>
          <a:p>
            <a:r>
              <a:rPr lang="en-US" dirty="0" smtClean="0"/>
              <a:t>The fluid dynamic drag will be that predicted by Stokes law:</a:t>
            </a:r>
          </a:p>
        </p:txBody>
      </p:sp>
      <p:graphicFrame>
        <p:nvGraphicFramePr>
          <p:cNvPr id="4" name="Object 3"/>
          <p:cNvGraphicFramePr>
            <a:graphicFrameLocks noChangeAspect="1"/>
          </p:cNvGraphicFramePr>
          <p:nvPr/>
        </p:nvGraphicFramePr>
        <p:xfrm>
          <a:off x="2300288" y="2362200"/>
          <a:ext cx="3913187" cy="841375"/>
        </p:xfrm>
        <a:graphic>
          <a:graphicData uri="http://schemas.openxmlformats.org/presentationml/2006/ole">
            <p:oleObj spid="_x0000_s35842" name="Equation" r:id="rId3" imgW="1828800" imgH="393480" progId="Equation.3">
              <p:embed/>
            </p:oleObj>
          </a:graphicData>
        </a:graphic>
      </p:graphicFrame>
      <p:graphicFrame>
        <p:nvGraphicFramePr>
          <p:cNvPr id="35843" name="Object 3"/>
          <p:cNvGraphicFramePr>
            <a:graphicFrameLocks noChangeAspect="1"/>
          </p:cNvGraphicFramePr>
          <p:nvPr/>
        </p:nvGraphicFramePr>
        <p:xfrm>
          <a:off x="2662238" y="4114800"/>
          <a:ext cx="3343275" cy="542925"/>
        </p:xfrm>
        <a:graphic>
          <a:graphicData uri="http://schemas.openxmlformats.org/presentationml/2006/ole">
            <p:oleObj spid="_x0000_s35843" name="Equation" r:id="rId4" imgW="1562040" imgH="253800" progId="Equation.3">
              <p:embed/>
            </p:oleObj>
          </a:graphicData>
        </a:graphic>
      </p:graphicFrame>
      <p:graphicFrame>
        <p:nvGraphicFramePr>
          <p:cNvPr id="35844" name="Object 4"/>
          <p:cNvGraphicFramePr>
            <a:graphicFrameLocks noChangeAspect="1"/>
          </p:cNvGraphicFramePr>
          <p:nvPr/>
        </p:nvGraphicFramePr>
        <p:xfrm>
          <a:off x="2900363" y="5578475"/>
          <a:ext cx="3044825" cy="949325"/>
        </p:xfrm>
        <a:graphic>
          <a:graphicData uri="http://schemas.openxmlformats.org/presentationml/2006/ole">
            <p:oleObj spid="_x0000_s35844" name="Equation" r:id="rId5" imgW="1422360" imgH="444240" progId="Equation.3">
              <p:embed/>
            </p:oleObj>
          </a:graphicData>
        </a:graphic>
      </p:graphicFrame>
      <p:pic>
        <p:nvPicPr>
          <p:cNvPr id="35845" name="Picture 5"/>
          <p:cNvPicPr>
            <a:picLocks noChangeAspect="1" noChangeArrowheads="1"/>
          </p:cNvPicPr>
          <p:nvPr/>
        </p:nvPicPr>
        <p:blipFill>
          <a:blip r:embed="rId6" cstate="print"/>
          <a:srcRect l="46073"/>
          <a:stretch>
            <a:fillRect/>
          </a:stretch>
        </p:blipFill>
        <p:spPr bwMode="auto">
          <a:xfrm>
            <a:off x="6096000" y="228600"/>
            <a:ext cx="2790825" cy="177926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5658678" y="619125"/>
            <a:ext cx="3332922" cy="47910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Particle Properties</a:t>
            </a:r>
            <a:endParaRPr lang="en-US" dirty="0"/>
          </a:p>
        </p:txBody>
      </p:sp>
      <p:sp>
        <p:nvSpPr>
          <p:cNvPr id="3" name="Content Placeholder 2"/>
          <p:cNvSpPr>
            <a:spLocks noGrp="1"/>
          </p:cNvSpPr>
          <p:nvPr>
            <p:ph idx="1"/>
          </p:nvPr>
        </p:nvSpPr>
        <p:spPr>
          <a:xfrm>
            <a:off x="609600" y="1676400"/>
            <a:ext cx="4953000" cy="4144962"/>
          </a:xfrm>
        </p:spPr>
        <p:txBody>
          <a:bodyPr/>
          <a:lstStyle/>
          <a:p>
            <a:r>
              <a:rPr lang="en-US" dirty="0" smtClean="0"/>
              <a:t>Density:  		2200[kg/m^3]</a:t>
            </a:r>
          </a:p>
          <a:p>
            <a:r>
              <a:rPr lang="en-US" dirty="0" smtClean="0"/>
              <a:t>Diameter: 		6e-6[m]</a:t>
            </a:r>
            <a:endParaRPr lang="en-US" dirty="0"/>
          </a:p>
          <a:p>
            <a:r>
              <a:rPr lang="en-US" dirty="0" smtClean="0"/>
              <a:t>Charge Number:  	0</a:t>
            </a:r>
          </a:p>
          <a:p>
            <a:r>
              <a:rPr lang="en-US" dirty="0" smtClean="0"/>
              <a:t>Permeability:		(1 – 3.9e-6)</a:t>
            </a:r>
            <a:endParaRPr lang="en-US" dirty="0"/>
          </a:p>
        </p:txBody>
      </p:sp>
      <p:sp>
        <p:nvSpPr>
          <p:cNvPr id="7" name="Rectangle 6"/>
          <p:cNvSpPr/>
          <p:nvPr/>
        </p:nvSpPr>
        <p:spPr>
          <a:xfrm>
            <a:off x="5811078" y="2895600"/>
            <a:ext cx="1656522"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11078" y="4626428"/>
            <a:ext cx="1524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5715000"/>
            <a:ext cx="6705600" cy="923330"/>
          </a:xfrm>
          <a:prstGeom prst="rect">
            <a:avLst/>
          </a:prstGeom>
          <a:noFill/>
        </p:spPr>
        <p:txBody>
          <a:bodyPr wrap="square" rtlCol="0">
            <a:spAutoFit/>
          </a:bodyPr>
          <a:lstStyle/>
          <a:p>
            <a:r>
              <a:rPr lang="en-US" i="1" dirty="0" smtClean="0"/>
              <a:t>Red Blood Cells are somewhat “donut” shaped with a major diameter of about 9 microns and a thickness of about 3 microns. An equivalent sphere is roughly 6 microns in diameter.</a:t>
            </a:r>
            <a:endParaRPr lang="en-US" i="1" dirty="0"/>
          </a:p>
        </p:txBody>
      </p:sp>
      <p:pic>
        <p:nvPicPr>
          <p:cNvPr id="49154" name="Picture 2"/>
          <p:cNvPicPr>
            <a:picLocks noChangeAspect="1" noChangeArrowheads="1"/>
          </p:cNvPicPr>
          <p:nvPr/>
        </p:nvPicPr>
        <p:blipFill>
          <a:blip r:embed="rId3" cstate="print"/>
          <a:srcRect/>
          <a:stretch>
            <a:fillRect/>
          </a:stretch>
        </p:blipFill>
        <p:spPr bwMode="auto">
          <a:xfrm>
            <a:off x="2819400" y="3352800"/>
            <a:ext cx="2555488" cy="2149231"/>
          </a:xfrm>
          <a:prstGeom prst="rect">
            <a:avLst/>
          </a:prstGeom>
          <a:noFill/>
          <a:ln w="9525">
            <a:noFill/>
            <a:miter lim="800000"/>
            <a:headEnd/>
            <a:tailEnd/>
          </a:ln>
        </p:spPr>
      </p:pic>
      <p:sp>
        <p:nvSpPr>
          <p:cNvPr id="10" name="Rectangle 9"/>
          <p:cNvSpPr/>
          <p:nvPr/>
        </p:nvSpPr>
        <p:spPr>
          <a:xfrm>
            <a:off x="2895600" y="4876800"/>
            <a:ext cx="2209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to the Lunch-Time Tutorials!</a:t>
            </a:r>
            <a:endParaRPr lang="en-US" dirty="0"/>
          </a:p>
        </p:txBody>
      </p:sp>
      <p:sp>
        <p:nvSpPr>
          <p:cNvPr id="3" name="Content Placeholder 2"/>
          <p:cNvSpPr>
            <a:spLocks noGrp="1"/>
          </p:cNvSpPr>
          <p:nvPr>
            <p:ph idx="1"/>
          </p:nvPr>
        </p:nvSpPr>
        <p:spPr>
          <a:xfrm>
            <a:off x="609600" y="1752600"/>
            <a:ext cx="8077200" cy="4602162"/>
          </a:xfrm>
        </p:spPr>
        <p:txBody>
          <a:bodyPr/>
          <a:lstStyle/>
          <a:p>
            <a:r>
              <a:rPr lang="en-US" dirty="0" smtClean="0"/>
              <a:t>Solve One Problem Using COMSOL </a:t>
            </a:r>
            <a:r>
              <a:rPr lang="en-US" dirty="0" err="1" smtClean="0"/>
              <a:t>Multiphysics</a:t>
            </a:r>
            <a:endParaRPr lang="en-US" dirty="0" smtClean="0"/>
          </a:p>
          <a:p>
            <a:r>
              <a:rPr lang="en-US" dirty="0" smtClean="0"/>
              <a:t>This Tutorial:  </a:t>
            </a:r>
            <a:r>
              <a:rPr lang="en-US" u="sng" dirty="0" smtClean="0"/>
              <a:t>Blood Cell Separation Using </a:t>
            </a:r>
            <a:r>
              <a:rPr lang="en-US" u="sng" dirty="0" err="1" smtClean="0"/>
              <a:t>Magnetophoresis</a:t>
            </a:r>
            <a:endParaRPr lang="en-US" u="sng" dirty="0" smtClean="0"/>
          </a:p>
          <a:p>
            <a:endParaRPr lang="en-US" dirty="0" smtClean="0"/>
          </a:p>
          <a:p>
            <a:r>
              <a:rPr lang="en-US" dirty="0" smtClean="0"/>
              <a:t>30-35 minutes duration</a:t>
            </a:r>
          </a:p>
          <a:p>
            <a:r>
              <a:rPr lang="en-US" dirty="0" smtClean="0"/>
              <a:t>Short  Q&amp;A at end</a:t>
            </a:r>
          </a:p>
          <a:p>
            <a:r>
              <a:rPr lang="en-US" dirty="0" smtClean="0"/>
              <a:t>Archived at:</a:t>
            </a:r>
          </a:p>
          <a:p>
            <a:pPr>
              <a:buNone/>
            </a:pPr>
            <a:r>
              <a:rPr lang="en-US" dirty="0" smtClean="0"/>
              <a:t>	</a:t>
            </a:r>
            <a:r>
              <a:rPr lang="en-US" i="1" dirty="0" smtClean="0">
                <a:hlinkClick r:id="rId3"/>
              </a:rPr>
              <a:t>www.comsol.com/webinars</a:t>
            </a:r>
            <a:endParaRPr lang="en-US" i="1" dirty="0" smtClean="0"/>
          </a:p>
          <a:p>
            <a:pPr>
              <a:buNone/>
            </a:pPr>
            <a:endParaRPr lang="en-US" dirty="0" smtClean="0"/>
          </a:p>
          <a:p>
            <a:pPr>
              <a:buNone/>
            </a:pPr>
            <a:r>
              <a:rPr lang="en-US" u="sng" dirty="0" smtClean="0"/>
              <a:t>Upcoming Tutorials:</a:t>
            </a:r>
          </a:p>
          <a:p>
            <a:r>
              <a:rPr lang="en-US" dirty="0" smtClean="0"/>
              <a:t>Low Frequency Tumor Ablation</a:t>
            </a:r>
          </a:p>
          <a:p>
            <a:pPr>
              <a:buNone/>
            </a:pPr>
            <a:r>
              <a:rPr lang="en-US" i="1" dirty="0" smtClean="0"/>
              <a:t>	</a:t>
            </a:r>
            <a:r>
              <a:rPr lang="en-US" i="1" dirty="0" smtClean="0">
                <a:hlinkClick r:id="rId4"/>
              </a:rPr>
              <a:t>www.comsol.com/events</a:t>
            </a:r>
          </a:p>
          <a:p>
            <a:pPr>
              <a:buNone/>
            </a:pPr>
            <a:endParaRPr lang="en-US" i="1" dirty="0" smtClean="0"/>
          </a:p>
          <a:p>
            <a:pPr>
              <a:buNone/>
            </a:pPr>
            <a:endParaRPr lang="en-US" sz="1400" i="1" dirty="0" smtClean="0"/>
          </a:p>
          <a:p>
            <a:pPr>
              <a:buNone/>
            </a:pPr>
            <a:r>
              <a:rPr lang="en-US" sz="1400" i="1" dirty="0" smtClean="0"/>
              <a:t>Presentation, Step-by-Steps, and COMSOL model available on request</a:t>
            </a:r>
          </a:p>
        </p:txBody>
      </p:sp>
      <p:pic>
        <p:nvPicPr>
          <p:cNvPr id="7" name="Picture 3"/>
          <p:cNvPicPr>
            <a:picLocks noChangeAspect="1" noChangeArrowheads="1"/>
          </p:cNvPicPr>
          <p:nvPr/>
        </p:nvPicPr>
        <p:blipFill>
          <a:blip r:embed="rId5" cstate="print"/>
          <a:srcRect/>
          <a:stretch>
            <a:fillRect/>
          </a:stretch>
        </p:blipFill>
        <p:spPr bwMode="auto">
          <a:xfrm>
            <a:off x="5867400" y="3449360"/>
            <a:ext cx="3054713" cy="2646640"/>
          </a:xfrm>
          <a:prstGeom prst="rect">
            <a:avLst/>
          </a:prstGeom>
          <a:noFill/>
          <a:ln w="9525">
            <a:noFill/>
            <a:miter lim="800000"/>
            <a:headEnd/>
            <a:tailEnd/>
          </a:ln>
        </p:spPr>
      </p:pic>
      <p:pic>
        <p:nvPicPr>
          <p:cNvPr id="5" name="Picture 4"/>
          <p:cNvPicPr>
            <a:picLocks noChangeAspect="1" noChangeArrowheads="1"/>
          </p:cNvPicPr>
          <p:nvPr/>
        </p:nvPicPr>
        <p:blipFill>
          <a:blip r:embed="rId6" cstate="print"/>
          <a:srcRect/>
          <a:stretch>
            <a:fillRect/>
          </a:stretch>
        </p:blipFill>
        <p:spPr bwMode="auto">
          <a:xfrm>
            <a:off x="4419600" y="2667000"/>
            <a:ext cx="2076078" cy="2133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78037"/>
            <a:ext cx="8077200" cy="1046163"/>
          </a:xfrm>
        </p:spPr>
        <p:txBody>
          <a:bodyPr/>
          <a:lstStyle/>
          <a:p>
            <a:r>
              <a:rPr lang="en-US" i="1" dirty="0" smtClean="0"/>
              <a:t>Let’s do this in COMSOL …</a:t>
            </a:r>
            <a:endParaRPr lang="en-US" i="1"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4531873" y="914400"/>
            <a:ext cx="4393051" cy="4038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Solution Should be Done</a:t>
            </a:r>
            <a:endParaRPr lang="en-US" dirty="0"/>
          </a:p>
        </p:txBody>
      </p:sp>
      <p:sp>
        <p:nvSpPr>
          <p:cNvPr id="3" name="Content Placeholder 2"/>
          <p:cNvSpPr>
            <a:spLocks noGrp="1"/>
          </p:cNvSpPr>
          <p:nvPr>
            <p:ph idx="1"/>
          </p:nvPr>
        </p:nvSpPr>
        <p:spPr/>
        <p:txBody>
          <a:bodyPr/>
          <a:lstStyle/>
          <a:p>
            <a:r>
              <a:rPr lang="en-US" dirty="0" smtClean="0"/>
              <a:t>200 Degrees of Freedom</a:t>
            </a:r>
          </a:p>
          <a:p>
            <a:endParaRPr lang="en-US" dirty="0" smtClean="0"/>
          </a:p>
          <a:p>
            <a:pPr>
              <a:buNone/>
            </a:pPr>
            <a:r>
              <a:rPr lang="en-US" dirty="0" smtClean="0"/>
              <a:t>27 seconds on my desktop</a:t>
            </a:r>
          </a:p>
          <a:p>
            <a:pPr>
              <a:buNone/>
            </a:pPr>
            <a:endParaRPr lang="en-US" dirty="0" smtClean="0"/>
          </a:p>
        </p:txBody>
      </p:sp>
      <p:sp>
        <p:nvSpPr>
          <p:cNvPr id="7" name="TextBox 6"/>
          <p:cNvSpPr txBox="1"/>
          <p:nvPr/>
        </p:nvSpPr>
        <p:spPr>
          <a:xfrm>
            <a:off x="4876800" y="3773269"/>
            <a:ext cx="2667000" cy="646331"/>
          </a:xfrm>
          <a:prstGeom prst="rect">
            <a:avLst/>
          </a:prstGeom>
          <a:noFill/>
        </p:spPr>
        <p:txBody>
          <a:bodyPr wrap="square" rtlCol="0">
            <a:spAutoFit/>
          </a:bodyPr>
          <a:lstStyle/>
          <a:p>
            <a:pPr algn="ctr"/>
            <a:r>
              <a:rPr lang="en-US" dirty="0" smtClean="0"/>
              <a:t>WITH	 </a:t>
            </a:r>
            <a:r>
              <a:rPr lang="en-US" dirty="0" err="1" smtClean="0"/>
              <a:t>Magnetophoretic</a:t>
            </a:r>
            <a:r>
              <a:rPr lang="en-US" dirty="0" smtClean="0"/>
              <a:t> Force</a:t>
            </a:r>
            <a:endParaRPr lang="en-US" dirty="0"/>
          </a:p>
        </p:txBody>
      </p:sp>
      <p:pic>
        <p:nvPicPr>
          <p:cNvPr id="8" name="Picture 2"/>
          <p:cNvPicPr>
            <a:picLocks noChangeAspect="1" noChangeArrowheads="1"/>
          </p:cNvPicPr>
          <p:nvPr/>
        </p:nvPicPr>
        <p:blipFill>
          <a:blip r:embed="rId3" cstate="print"/>
          <a:srcRect/>
          <a:stretch>
            <a:fillRect/>
          </a:stretch>
        </p:blipFill>
        <p:spPr bwMode="auto">
          <a:xfrm>
            <a:off x="1143000" y="3505200"/>
            <a:ext cx="3182704" cy="3132413"/>
          </a:xfrm>
          <a:prstGeom prst="rect">
            <a:avLst/>
          </a:prstGeom>
          <a:noFill/>
          <a:ln w="9525">
            <a:noFill/>
            <a:miter lim="800000"/>
            <a:headEnd/>
            <a:tailEnd/>
          </a:ln>
        </p:spPr>
      </p:pic>
      <p:sp>
        <p:nvSpPr>
          <p:cNvPr id="9" name="TextBox 8"/>
          <p:cNvSpPr txBox="1"/>
          <p:nvPr/>
        </p:nvSpPr>
        <p:spPr>
          <a:xfrm>
            <a:off x="703496" y="5672249"/>
            <a:ext cx="2667000" cy="646331"/>
          </a:xfrm>
          <a:prstGeom prst="rect">
            <a:avLst/>
          </a:prstGeom>
          <a:noFill/>
        </p:spPr>
        <p:txBody>
          <a:bodyPr wrap="square" rtlCol="0">
            <a:spAutoFit/>
          </a:bodyPr>
          <a:lstStyle/>
          <a:p>
            <a:pPr algn="ctr"/>
            <a:r>
              <a:rPr lang="en-US" dirty="0" smtClean="0"/>
              <a:t>WITHOUT </a:t>
            </a:r>
            <a:r>
              <a:rPr lang="en-US" dirty="0" err="1" smtClean="0"/>
              <a:t>Magnetophoretic</a:t>
            </a:r>
            <a:r>
              <a:rPr lang="en-US" dirty="0" smtClean="0"/>
              <a:t> Force</a:t>
            </a:r>
            <a:endParaRPr 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Review</a:t>
            </a:r>
            <a:endParaRPr lang="en-US" dirty="0"/>
          </a:p>
        </p:txBody>
      </p:sp>
      <p:sp>
        <p:nvSpPr>
          <p:cNvPr id="3" name="Content Placeholder 2"/>
          <p:cNvSpPr>
            <a:spLocks noGrp="1"/>
          </p:cNvSpPr>
          <p:nvPr>
            <p:ph idx="1"/>
          </p:nvPr>
        </p:nvSpPr>
        <p:spPr>
          <a:xfrm>
            <a:off x="609600" y="1524000"/>
            <a:ext cx="5486400" cy="4144962"/>
          </a:xfrm>
        </p:spPr>
        <p:txBody>
          <a:bodyPr/>
          <a:lstStyle/>
          <a:p>
            <a:pPr>
              <a:buNone/>
            </a:pPr>
            <a:r>
              <a:rPr lang="en-US" b="1" u="sng" dirty="0" smtClean="0"/>
              <a:t>First: Setup and Solve Magnetics and Flow</a:t>
            </a:r>
          </a:p>
          <a:p>
            <a:r>
              <a:rPr lang="en-US" dirty="0" smtClean="0"/>
              <a:t>Import geometry sequence</a:t>
            </a:r>
          </a:p>
          <a:p>
            <a:r>
              <a:rPr lang="en-US" dirty="0" smtClean="0"/>
              <a:t>Define materials (Glass, Soft Iron, Water)</a:t>
            </a:r>
          </a:p>
          <a:p>
            <a:r>
              <a:rPr lang="en-US" dirty="0" smtClean="0"/>
              <a:t>Set up Permanent Magnet</a:t>
            </a:r>
          </a:p>
          <a:p>
            <a:r>
              <a:rPr lang="en-US" dirty="0" smtClean="0"/>
              <a:t>Set Flow Boundary Conditions</a:t>
            </a:r>
          </a:p>
          <a:p>
            <a:r>
              <a:rPr lang="en-US" dirty="0" smtClean="0"/>
              <a:t>Mesh &amp; Solve</a:t>
            </a:r>
          </a:p>
          <a:p>
            <a:pPr>
              <a:buNone/>
            </a:pPr>
            <a:endParaRPr lang="en-US" dirty="0" smtClean="0"/>
          </a:p>
          <a:p>
            <a:pPr>
              <a:buNone/>
            </a:pPr>
            <a:r>
              <a:rPr lang="en-US" b="1" u="sng" dirty="0" smtClean="0"/>
              <a:t>Next: Add Particle Tracing</a:t>
            </a:r>
          </a:p>
          <a:p>
            <a:r>
              <a:rPr lang="en-US" dirty="0" smtClean="0"/>
              <a:t>Add Particle Tracing</a:t>
            </a:r>
          </a:p>
          <a:p>
            <a:r>
              <a:rPr lang="en-US" dirty="0" smtClean="0"/>
              <a:t>Setup Particle Properties</a:t>
            </a:r>
          </a:p>
          <a:p>
            <a:r>
              <a:rPr lang="en-US" dirty="0" smtClean="0"/>
              <a:t>Add Forces, Link to </a:t>
            </a:r>
            <a:r>
              <a:rPr lang="en-US" b="1" dirty="0" smtClean="0"/>
              <a:t>B</a:t>
            </a:r>
            <a:r>
              <a:rPr lang="en-US" dirty="0" smtClean="0"/>
              <a:t>-field &amp; Flow</a:t>
            </a:r>
          </a:p>
          <a:p>
            <a:r>
              <a:rPr lang="en-US" dirty="0" smtClean="0"/>
              <a:t>Set up 100 cells at inlet</a:t>
            </a:r>
          </a:p>
          <a:p>
            <a:r>
              <a:rPr lang="en-US" dirty="0" smtClean="0"/>
              <a:t>Set up time-steps, link to previous study</a:t>
            </a:r>
          </a:p>
          <a:p>
            <a:r>
              <a:rPr lang="en-US" dirty="0" smtClean="0"/>
              <a:t>Solve again</a:t>
            </a:r>
            <a:endParaRPr lang="en-US" dirty="0"/>
          </a:p>
        </p:txBody>
      </p:sp>
      <p:pic>
        <p:nvPicPr>
          <p:cNvPr id="6" name="Picture 3"/>
          <p:cNvPicPr>
            <a:picLocks noChangeAspect="1" noChangeArrowheads="1"/>
          </p:cNvPicPr>
          <p:nvPr/>
        </p:nvPicPr>
        <p:blipFill>
          <a:blip r:embed="rId2" cstate="print"/>
          <a:srcRect/>
          <a:stretch>
            <a:fillRect/>
          </a:stretch>
        </p:blipFill>
        <p:spPr bwMode="auto">
          <a:xfrm>
            <a:off x="5715000" y="3505200"/>
            <a:ext cx="2842898" cy="2463121"/>
          </a:xfrm>
          <a:prstGeom prst="rect">
            <a:avLst/>
          </a:prstGeom>
          <a:noFill/>
          <a:ln w="9525">
            <a:noFill/>
            <a:miter lim="800000"/>
            <a:headEnd/>
            <a:tailEnd/>
          </a:ln>
        </p:spPr>
      </p:pic>
      <p:pic>
        <p:nvPicPr>
          <p:cNvPr id="7" name="Picture 4"/>
          <p:cNvPicPr>
            <a:picLocks noChangeAspect="1" noChangeArrowheads="1"/>
          </p:cNvPicPr>
          <p:nvPr/>
        </p:nvPicPr>
        <p:blipFill>
          <a:blip r:embed="rId3" cstate="print"/>
          <a:srcRect/>
          <a:stretch>
            <a:fillRect/>
          </a:stretch>
        </p:blipFill>
        <p:spPr bwMode="auto">
          <a:xfrm>
            <a:off x="6172199" y="762000"/>
            <a:ext cx="2520951" cy="2590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Get More Information …</a:t>
            </a:r>
            <a:endParaRPr lang="en-US" dirty="0"/>
          </a:p>
        </p:txBody>
      </p:sp>
      <p:sp>
        <p:nvSpPr>
          <p:cNvPr id="3" name="Content Placeholder 2"/>
          <p:cNvSpPr>
            <a:spLocks noGrp="1"/>
          </p:cNvSpPr>
          <p:nvPr>
            <p:ph idx="1"/>
          </p:nvPr>
        </p:nvSpPr>
        <p:spPr/>
        <p:txBody>
          <a:bodyPr/>
          <a:lstStyle/>
          <a:p>
            <a:pPr>
              <a:buNone/>
            </a:pPr>
            <a:r>
              <a:rPr lang="en-US" i="1" dirty="0" smtClean="0"/>
              <a:t>Attend a Free Seminar </a:t>
            </a:r>
          </a:p>
          <a:p>
            <a:r>
              <a:rPr lang="en-US" dirty="0" smtClean="0"/>
              <a:t>Includes 2-week trial of COMSOL</a:t>
            </a:r>
          </a:p>
          <a:p>
            <a:r>
              <a:rPr lang="en-US" dirty="0" smtClean="0">
                <a:hlinkClick r:id="rId2"/>
              </a:rPr>
              <a:t>www.comsol.com/events</a:t>
            </a:r>
            <a:endParaRPr lang="en-US" dirty="0" smtClean="0"/>
          </a:p>
          <a:p>
            <a:pPr>
              <a:buNone/>
            </a:pPr>
            <a:endParaRPr lang="en-US" dirty="0" smtClean="0"/>
          </a:p>
          <a:p>
            <a:pPr>
              <a:buNone/>
            </a:pPr>
            <a:r>
              <a:rPr lang="en-US" i="1" dirty="0" smtClean="0"/>
              <a:t>Attend our Webinars</a:t>
            </a:r>
          </a:p>
          <a:p>
            <a:r>
              <a:rPr lang="en-US" dirty="0" smtClean="0">
                <a:hlinkClick r:id="rId3"/>
              </a:rPr>
              <a:t>www.comsol.com/events/webinars/</a:t>
            </a:r>
            <a:endParaRPr lang="en-US" dirty="0" smtClean="0"/>
          </a:p>
          <a:p>
            <a:endParaRPr lang="en-US" dirty="0" smtClean="0"/>
          </a:p>
          <a:p>
            <a:pPr>
              <a:buNone/>
            </a:pPr>
            <a:r>
              <a:rPr lang="en-US" i="1" dirty="0" smtClean="0"/>
              <a:t>Contact Your Local COMSOL Office</a:t>
            </a:r>
          </a:p>
          <a:p>
            <a:r>
              <a:rPr lang="en-US" dirty="0" smtClean="0">
                <a:hlinkClick r:id="rId4"/>
              </a:rPr>
              <a:t>www.comsol.com/contact</a:t>
            </a:r>
            <a:endParaRPr lang="en-US" dirty="0" smtClean="0"/>
          </a:p>
          <a:p>
            <a:endParaRPr lang="en-US" dirty="0" smtClean="0"/>
          </a:p>
          <a:p>
            <a:pPr>
              <a:buNone/>
            </a:pPr>
            <a:r>
              <a:rPr lang="en-US" i="1" dirty="0" smtClean="0"/>
              <a:t>Attend our Annual Conference</a:t>
            </a:r>
          </a:p>
          <a:p>
            <a:r>
              <a:rPr lang="en-US" dirty="0" smtClean="0">
                <a:hlinkClick r:id="rId5"/>
              </a:rPr>
              <a:t>www.comsol.com/conference2012</a:t>
            </a:r>
            <a:r>
              <a:rPr lang="en-US" dirty="0" smtClean="0"/>
              <a:t> </a:t>
            </a:r>
          </a:p>
          <a:p>
            <a:endParaRPr lang="en-US" dirty="0" smtClean="0"/>
          </a:p>
        </p:txBody>
      </p:sp>
      <p:pic>
        <p:nvPicPr>
          <p:cNvPr id="4" name="Picture 4"/>
          <p:cNvPicPr>
            <a:picLocks noChangeAspect="1" noChangeArrowheads="1"/>
          </p:cNvPicPr>
          <p:nvPr/>
        </p:nvPicPr>
        <p:blipFill>
          <a:blip r:embed="rId6" cstate="print"/>
          <a:srcRect/>
          <a:stretch>
            <a:fillRect/>
          </a:stretch>
        </p:blipFill>
        <p:spPr bwMode="auto">
          <a:xfrm>
            <a:off x="6530735" y="455634"/>
            <a:ext cx="2092147" cy="2135166"/>
          </a:xfrm>
          <a:prstGeom prst="rect">
            <a:avLst/>
          </a:prstGeom>
          <a:noFill/>
          <a:ln w="9525">
            <a:noFill/>
            <a:miter lim="800000"/>
            <a:headEnd/>
            <a:tailEnd/>
          </a:ln>
        </p:spPr>
      </p:pic>
      <p:pic>
        <p:nvPicPr>
          <p:cNvPr id="2050" name="Picture 2"/>
          <p:cNvPicPr>
            <a:picLocks noChangeAspect="1" noChangeArrowheads="1"/>
          </p:cNvPicPr>
          <p:nvPr/>
        </p:nvPicPr>
        <p:blipFill>
          <a:blip r:embed="rId7" cstate="print"/>
          <a:srcRect r="13174" b="23896"/>
          <a:stretch>
            <a:fillRect/>
          </a:stretch>
        </p:blipFill>
        <p:spPr bwMode="auto">
          <a:xfrm>
            <a:off x="5486400" y="2743200"/>
            <a:ext cx="3657600"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8674" name="Picture 3" descr="Conf_Slide_WW_2012.jpg"/>
          <p:cNvPicPr>
            <a:picLocks noChangeAspect="1"/>
          </p:cNvPicPr>
          <p:nvPr/>
        </p:nvPicPr>
        <p:blipFill>
          <a:blip r:embed="rId2" cstate="print">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rcRect/>
          <a:stretch>
            <a:fillRect/>
          </a:stretch>
        </p:blipFill>
        <p:spPr bwMode="auto">
          <a:xfrm>
            <a:off x="0" y="639763"/>
            <a:ext cx="9144000" cy="6218237"/>
          </a:xfrm>
          <a:prstGeom prst="rect">
            <a:avLst/>
          </a:prstGeom>
          <a:noFill/>
          <a:ln>
            <a:noFill/>
          </a:ln>
          <a:extLst>
            <a:ext uri="{909E8E84-426E-40DD-AFC4-6F175D3DCCD1}">
              <a14:hiddenFill xmlns:a14="http://schemas.microsoft.com/office/drawing/2010/main" xmlns="" xmlns:p="http://schemas.openxmlformats.org/presentationml/2006/main" xmlns:r="http://schemas.openxmlformats.org/officeDocument/2006/relationships" xmlns:a="http://schemas.openxmlformats.org/drawingml/2006/main">
                <a:solidFill>
                  <a:srgbClr val="FFFFFF"/>
                </a:solidFill>
              </a14:hiddenFill>
            </a:ext>
            <a:ext uri="{91240B29-F687-4F45-9708-019B960494DF}">
              <a14:hiddenLine xmlns:a14="http://schemas.microsoft.com/office/drawing/2010/main" xmlns="" xmlns:p="http://schemas.openxmlformats.org/presentationml/2006/main" xmlns:r="http://schemas.openxmlformats.org/officeDocument/2006/relationships" xmlns:a="http://schemas.openxmlformats.org/drawingml/2006/main" w="9525">
                <a:solidFill>
                  <a:srgbClr val="000000"/>
                </a:solidFill>
                <a:miter lim="800000"/>
                <a:headEnd/>
                <a:tailEnd/>
              </a14:hiddenLine>
            </a:ext>
          </a:extLst>
        </p:spPr>
      </p:pic>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423662446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xmlns:p="http://schemas.openxmlformats.org/presentationml/2006/main" xmlns:r="http://schemas.openxmlformats.org/officeDocument/2006/relationships" xmlns:a="http://schemas.openxmlformats.org/drawingml/2006/main" val="0"/>
              </a:ext>
            </a:extLst>
          </a:blip>
          <a:stretch>
            <a:fillRect/>
          </a:stretch>
        </p:blipFill>
        <p:spPr>
          <a:xfrm>
            <a:off x="0" y="685800"/>
            <a:ext cx="9144000" cy="5486400"/>
          </a:xfrm>
          <a:prstGeom prst="rect">
            <a:avLst/>
          </a:prstGeom>
        </p:spPr>
      </p:pic>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27754812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2025649" y="2753380"/>
            <a:ext cx="4984751" cy="422050"/>
          </a:xfrm>
          <a:prstGeom prst="rect">
            <a:avLst/>
          </a:prstGeom>
        </p:spPr>
      </p:pic>
      <p:sp>
        <p:nvSpPr>
          <p:cNvPr id="5" name="TextBox 4"/>
          <p:cNvSpPr txBox="1"/>
          <p:nvPr/>
        </p:nvSpPr>
        <p:spPr>
          <a:xfrm>
            <a:off x="3168649" y="3972580"/>
            <a:ext cx="2698751" cy="461665"/>
          </a:xfrm>
          <a:prstGeom prst="rect">
            <a:avLst/>
          </a:prstGeom>
          <a:noFill/>
        </p:spPr>
        <p:txBody>
          <a:bodyPr wrap="square" rtlCol="0">
            <a:spAutoFit/>
          </a:bodyPr>
          <a:lstStyle/>
          <a:p>
            <a:pPr algn="ctr"/>
            <a:r>
              <a:rPr lang="en-US" sz="2400" dirty="0" smtClean="0"/>
              <a:t>www.comsol.com</a:t>
            </a:r>
            <a:endParaRPr lang="en-US" sz="2400"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04161952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8" name="Bildobjekt 1" descr="capture_the_concept.jpg"/>
          <p:cNvPicPr>
            <a:picLocks noChangeAspect="1"/>
          </p:cNvPicPr>
          <p:nvPr/>
        </p:nvPicPr>
        <p:blipFill>
          <a:blip r:embed="rId3" cstate="print"/>
          <a:srcRect/>
          <a:stretch>
            <a:fillRect/>
          </a:stretch>
        </p:blipFill>
        <p:spPr bwMode="auto">
          <a:xfrm>
            <a:off x="0" y="0"/>
            <a:ext cx="9144000" cy="6934200"/>
          </a:xfrm>
          <a:prstGeom prst="rect">
            <a:avLst/>
          </a:prstGeom>
          <a:noFill/>
          <a:ln w="9525">
            <a:noFill/>
            <a:miter lim="800000"/>
            <a:headEnd/>
            <a:tailEnd/>
          </a:ln>
        </p:spPr>
      </p:pic>
      <p:sp>
        <p:nvSpPr>
          <p:cNvPr id="4099" name="Rubrik 2"/>
          <p:cNvSpPr>
            <a:spLocks noGrp="1"/>
          </p:cNvSpPr>
          <p:nvPr>
            <p:ph type="title"/>
          </p:nvPr>
        </p:nvSpPr>
        <p:spPr>
          <a:xfrm>
            <a:off x="609600" y="76200"/>
            <a:ext cx="8077200" cy="1046163"/>
          </a:xfrm>
        </p:spPr>
        <p:txBody>
          <a:bodyPr/>
          <a:lstStyle/>
          <a:p>
            <a:r>
              <a:rPr lang="sv-SE" dirty="0" smtClean="0">
                <a:solidFill>
                  <a:schemeClr val="bg1"/>
                </a:solidFill>
              </a:rPr>
              <a:t>Capture the Concept</a:t>
            </a:r>
            <a:r>
              <a:rPr lang="en-US" sz="2400" baseline="70000" dirty="0" smtClean="0">
                <a:solidFill>
                  <a:schemeClr val="bg1"/>
                </a:solidFill>
              </a:rPr>
              <a:t>TM</a:t>
            </a:r>
            <a:endParaRPr lang="sv-SE" dirty="0" smtClean="0">
              <a:solidFill>
                <a:schemeClr val="bg1"/>
              </a:solidFill>
            </a:endParaRPr>
          </a:p>
        </p:txBody>
      </p:sp>
      <p:sp>
        <p:nvSpPr>
          <p:cNvPr id="6" name="Content Placeholder 2"/>
          <p:cNvSpPr>
            <a:spLocks noGrp="1"/>
          </p:cNvSpPr>
          <p:nvPr>
            <p:ph idx="1"/>
          </p:nvPr>
        </p:nvSpPr>
        <p:spPr>
          <a:xfrm>
            <a:off x="4495800" y="5410200"/>
            <a:ext cx="3962400" cy="1219200"/>
          </a:xfrm>
          <a:solidFill>
            <a:schemeClr val="bg1"/>
          </a:solidFill>
          <a:effectLst>
            <a:outerShdw blurRad="292100" dist="139700" dir="2700000" algn="ctr" rotWithShape="0">
              <a:schemeClr val="tx1">
                <a:alpha val="85000"/>
              </a:schemeClr>
            </a:outerShdw>
          </a:effectLst>
        </p:spPr>
        <p:txBody>
          <a:bodyPr/>
          <a:lstStyle/>
          <a:p>
            <a:pPr algn="ctr">
              <a:buNone/>
            </a:pPr>
            <a:r>
              <a:rPr lang="en-US" sz="4000" dirty="0" smtClean="0"/>
              <a:t> Step-by-step </a:t>
            </a:r>
            <a:r>
              <a:rPr lang="en-US" sz="3600" dirty="0" smtClean="0"/>
              <a:t>Tutorial</a:t>
            </a:r>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26968875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5410200" y="1447800"/>
            <a:ext cx="3733800" cy="299786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First Solve for Magnetic Field and Flow</a:t>
            </a:r>
            <a:endParaRPr lang="en-US" dirty="0"/>
          </a:p>
        </p:txBody>
      </p:sp>
      <p:sp>
        <p:nvSpPr>
          <p:cNvPr id="3" name="Content Placeholder 2"/>
          <p:cNvSpPr>
            <a:spLocks noGrp="1"/>
          </p:cNvSpPr>
          <p:nvPr>
            <p:ph idx="1"/>
          </p:nvPr>
        </p:nvSpPr>
        <p:spPr>
          <a:xfrm>
            <a:off x="609600" y="1752600"/>
            <a:ext cx="4495800" cy="4144962"/>
          </a:xfrm>
        </p:spPr>
        <p:txBody>
          <a:bodyPr/>
          <a:lstStyle/>
          <a:p>
            <a:r>
              <a:rPr lang="en-US" dirty="0" smtClean="0"/>
              <a:t>Choose File &gt; New ,  </a:t>
            </a:r>
            <a:r>
              <a:rPr lang="en-US" b="1" dirty="0" smtClean="0"/>
              <a:t>2D</a:t>
            </a:r>
          </a:p>
          <a:p>
            <a:endParaRPr lang="en-US" i="1" dirty="0" smtClean="0">
              <a:solidFill>
                <a:srgbClr val="00B0F0"/>
              </a:solidFill>
            </a:endParaRPr>
          </a:p>
          <a:p>
            <a:r>
              <a:rPr lang="en-US" dirty="0" err="1" smtClean="0"/>
              <a:t>Rt</a:t>
            </a:r>
            <a:r>
              <a:rPr lang="en-US" dirty="0" smtClean="0"/>
              <a:t> Click on “AC/DC” &gt; 	      “</a:t>
            </a:r>
            <a:r>
              <a:rPr lang="en-US" b="1" dirty="0" smtClean="0"/>
              <a:t>Magnetic Fields, No Currents</a:t>
            </a:r>
            <a:r>
              <a:rPr lang="en-US" dirty="0" smtClean="0"/>
              <a:t>”</a:t>
            </a:r>
          </a:p>
          <a:p>
            <a:r>
              <a:rPr lang="en-US" dirty="0" smtClean="0"/>
              <a:t>Add to Model</a:t>
            </a:r>
          </a:p>
          <a:p>
            <a:endParaRPr lang="en-US" dirty="0" smtClean="0"/>
          </a:p>
          <a:p>
            <a:r>
              <a:rPr lang="en-US" dirty="0" err="1" smtClean="0"/>
              <a:t>Rt</a:t>
            </a:r>
            <a:r>
              <a:rPr lang="en-US" dirty="0" smtClean="0"/>
              <a:t> Click on “Fluid Flow” 		&gt; “Single- Phase Flow	 	&gt;  “</a:t>
            </a:r>
            <a:r>
              <a:rPr lang="en-US" b="1" dirty="0" smtClean="0"/>
              <a:t>Creeping Flow</a:t>
            </a:r>
            <a:r>
              <a:rPr lang="en-US" dirty="0" smtClean="0"/>
              <a:t>”</a:t>
            </a:r>
          </a:p>
          <a:p>
            <a:r>
              <a:rPr lang="en-US" dirty="0" smtClean="0"/>
              <a:t>Add to Model</a:t>
            </a:r>
          </a:p>
          <a:p>
            <a:endParaRPr lang="en-US" dirty="0" smtClean="0"/>
          </a:p>
          <a:p>
            <a:endParaRPr lang="en-US" dirty="0" smtClean="0"/>
          </a:p>
          <a:p>
            <a:r>
              <a:rPr lang="en-US" dirty="0" smtClean="0"/>
              <a:t>Choose “</a:t>
            </a:r>
            <a:r>
              <a:rPr lang="en-US" b="1" dirty="0" smtClean="0"/>
              <a:t>Stationary</a:t>
            </a:r>
            <a:r>
              <a:rPr lang="en-US" dirty="0" smtClean="0"/>
              <a:t>”</a:t>
            </a:r>
          </a:p>
          <a:p>
            <a:endParaRPr lang="en-US" dirty="0"/>
          </a:p>
        </p:txBody>
      </p:sp>
      <p:sp>
        <p:nvSpPr>
          <p:cNvPr id="5" name="Rectangle 4"/>
          <p:cNvSpPr/>
          <p:nvPr/>
        </p:nvSpPr>
        <p:spPr>
          <a:xfrm>
            <a:off x="5791200" y="3429000"/>
            <a:ext cx="2743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374572" y="1774372"/>
            <a:ext cx="533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156" name="Picture 4"/>
          <p:cNvPicPr>
            <a:picLocks noChangeAspect="1" noChangeArrowheads="1"/>
          </p:cNvPicPr>
          <p:nvPr/>
        </p:nvPicPr>
        <p:blipFill>
          <a:blip r:embed="rId3" cstate="print"/>
          <a:srcRect/>
          <a:stretch>
            <a:fillRect/>
          </a:stretch>
        </p:blipFill>
        <p:spPr bwMode="auto">
          <a:xfrm>
            <a:off x="4648200" y="4191000"/>
            <a:ext cx="3276600" cy="1889506"/>
          </a:xfrm>
          <a:prstGeom prst="rect">
            <a:avLst/>
          </a:prstGeom>
          <a:noFill/>
          <a:ln w="9525">
            <a:noFill/>
            <a:miter lim="800000"/>
            <a:headEnd/>
            <a:tailEnd/>
          </a:ln>
        </p:spPr>
      </p:pic>
      <p:sp>
        <p:nvSpPr>
          <p:cNvPr id="12" name="Rectangle 11"/>
          <p:cNvSpPr/>
          <p:nvPr/>
        </p:nvSpPr>
        <p:spPr>
          <a:xfrm>
            <a:off x="5257800" y="5442858"/>
            <a:ext cx="1600200" cy="195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981200" y="6019800"/>
            <a:ext cx="1371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648200" y="762000"/>
            <a:ext cx="3352800" cy="5021749"/>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Units – Meters</a:t>
            </a:r>
            <a:endParaRPr lang="en-US" dirty="0"/>
          </a:p>
        </p:txBody>
      </p:sp>
      <p:sp>
        <p:nvSpPr>
          <p:cNvPr id="3" name="Content Placeholder 2"/>
          <p:cNvSpPr>
            <a:spLocks noGrp="1"/>
          </p:cNvSpPr>
          <p:nvPr>
            <p:ph idx="1"/>
          </p:nvPr>
        </p:nvSpPr>
        <p:spPr>
          <a:xfrm>
            <a:off x="609600" y="1951038"/>
            <a:ext cx="3581400" cy="4144962"/>
          </a:xfrm>
        </p:spPr>
        <p:txBody>
          <a:bodyPr/>
          <a:lstStyle/>
          <a:p>
            <a:r>
              <a:rPr lang="en-US" dirty="0" smtClean="0"/>
              <a:t>Highlight  “Geometry1”</a:t>
            </a:r>
          </a:p>
          <a:p>
            <a:endParaRPr lang="en-US" dirty="0" smtClean="0"/>
          </a:p>
          <a:p>
            <a:r>
              <a:rPr lang="en-US" dirty="0" smtClean="0"/>
              <a:t>Leave units as “m”</a:t>
            </a:r>
            <a:endParaRPr lang="en-US" dirty="0"/>
          </a:p>
        </p:txBody>
      </p:sp>
      <p:sp>
        <p:nvSpPr>
          <p:cNvPr id="5" name="Rectangle 4"/>
          <p:cNvSpPr/>
          <p:nvPr/>
        </p:nvSpPr>
        <p:spPr>
          <a:xfrm>
            <a:off x="4800600" y="2286000"/>
            <a:ext cx="12192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Individual Physics you Learned in School</a:t>
            </a:r>
            <a:endParaRPr lang="en-US" dirty="0"/>
          </a:p>
        </p:txBody>
      </p:sp>
      <p:sp>
        <p:nvSpPr>
          <p:cNvPr id="3" name="Content Placeholder 2"/>
          <p:cNvSpPr>
            <a:spLocks noGrp="1"/>
          </p:cNvSpPr>
          <p:nvPr>
            <p:ph idx="1"/>
          </p:nvPr>
        </p:nvSpPr>
        <p:spPr>
          <a:xfrm>
            <a:off x="609600" y="5943600"/>
            <a:ext cx="7543800" cy="685800"/>
          </a:xfrm>
        </p:spPr>
        <p:txBody>
          <a:bodyPr/>
          <a:lstStyle/>
          <a:p>
            <a:r>
              <a:rPr lang="en-US" dirty="0" smtClean="0"/>
              <a:t>Individual equation sets   …    Applied to simple, 		       (and sometimes not-so-simple) single-physics problems</a:t>
            </a:r>
          </a:p>
          <a:p>
            <a:endParaRPr lang="en-US" dirty="0"/>
          </a:p>
        </p:txBody>
      </p:sp>
      <p:grpSp>
        <p:nvGrpSpPr>
          <p:cNvPr id="4" name="Group 3"/>
          <p:cNvGrpSpPr/>
          <p:nvPr/>
        </p:nvGrpSpPr>
        <p:grpSpPr>
          <a:xfrm>
            <a:off x="1447800" y="1531938"/>
            <a:ext cx="6215063" cy="4411662"/>
            <a:chOff x="1447800" y="1684338"/>
            <a:chExt cx="6215063" cy="4411662"/>
          </a:xfrm>
        </p:grpSpPr>
        <p:pic>
          <p:nvPicPr>
            <p:cNvPr id="5" name="Picture 4"/>
            <p:cNvPicPr>
              <a:picLocks noChangeAspect="1" noChangeArrowheads="1"/>
            </p:cNvPicPr>
            <p:nvPr/>
          </p:nvPicPr>
          <p:blipFill>
            <a:blip r:embed="rId3" cstate="print"/>
            <a:srcRect/>
            <a:stretch>
              <a:fillRect/>
            </a:stretch>
          </p:blipFill>
          <p:spPr bwMode="auto">
            <a:xfrm>
              <a:off x="1447800" y="1684338"/>
              <a:ext cx="6215063" cy="4411662"/>
            </a:xfrm>
            <a:prstGeom prst="rect">
              <a:avLst/>
            </a:prstGeom>
            <a:noFill/>
            <a:ln w="9525">
              <a:noFill/>
              <a:miter lim="800000"/>
              <a:headEnd/>
              <a:tailEnd/>
            </a:ln>
          </p:spPr>
        </p:pic>
        <p:sp>
          <p:nvSpPr>
            <p:cNvPr id="6" name="Oval 5"/>
            <p:cNvSpPr/>
            <p:nvPr/>
          </p:nvSpPr>
          <p:spPr>
            <a:xfrm>
              <a:off x="2895600" y="2489200"/>
              <a:ext cx="3340100" cy="26797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4"/>
          <p:cNvPicPr>
            <a:picLocks noChangeAspect="1" noChangeArrowheads="1"/>
          </p:cNvPicPr>
          <p:nvPr/>
        </p:nvPicPr>
        <p:blipFill>
          <a:blip r:embed="rId4" cstate="print"/>
          <a:srcRect/>
          <a:stretch>
            <a:fillRect/>
          </a:stretch>
        </p:blipFill>
        <p:spPr bwMode="auto">
          <a:xfrm>
            <a:off x="4343400" y="2743200"/>
            <a:ext cx="1600200" cy="1126067"/>
          </a:xfrm>
          <a:prstGeom prst="rect">
            <a:avLst/>
          </a:prstGeom>
          <a:noFill/>
          <a:ln w="9525">
            <a:noFill/>
            <a:miter lim="800000"/>
            <a:headEnd/>
            <a:tailEnd/>
          </a:ln>
          <a:effectLst>
            <a:outerShdw blurRad="292100" dist="139700" dir="2700000" algn="tl" rotWithShape="0">
              <a:prstClr val="black">
                <a:alpha val="65000"/>
              </a:prstClr>
            </a:outerShdw>
          </a:effectLst>
        </p:spPr>
      </p:pic>
      <p:pic>
        <p:nvPicPr>
          <p:cNvPr id="9" name="Picture 2"/>
          <p:cNvPicPr>
            <a:picLocks noChangeAspect="1" noChangeArrowheads="1"/>
          </p:cNvPicPr>
          <p:nvPr/>
        </p:nvPicPr>
        <p:blipFill>
          <a:blip r:embed="rId5" cstate="print"/>
          <a:srcRect l="24145" r="27564"/>
          <a:stretch>
            <a:fillRect/>
          </a:stretch>
        </p:blipFill>
        <p:spPr bwMode="auto">
          <a:xfrm>
            <a:off x="3200400" y="2667000"/>
            <a:ext cx="914400" cy="1415525"/>
          </a:xfrm>
          <a:prstGeom prst="rect">
            <a:avLst/>
          </a:prstGeom>
          <a:noFill/>
          <a:ln w="9525">
            <a:noFill/>
            <a:miter lim="800000"/>
            <a:headEnd/>
            <a:tailEnd/>
          </a:ln>
          <a:effectLst>
            <a:outerShdw blurRad="292100" dist="139700" dir="2700000" algn="tl" rotWithShape="0">
              <a:prstClr val="black">
                <a:alpha val="65000"/>
              </a:prstClr>
            </a:outerShdw>
          </a:effectLst>
        </p:spPr>
      </p:pic>
      <p:sp>
        <p:nvSpPr>
          <p:cNvPr id="10" name="TextBox 9"/>
          <p:cNvSpPr txBox="1"/>
          <p:nvPr/>
        </p:nvSpPr>
        <p:spPr>
          <a:xfrm>
            <a:off x="3581400" y="4191000"/>
            <a:ext cx="2133600" cy="646331"/>
          </a:xfrm>
          <a:prstGeom prst="rect">
            <a:avLst/>
          </a:prstGeom>
          <a:noFill/>
        </p:spPr>
        <p:txBody>
          <a:bodyPr wrap="square" rtlCol="0">
            <a:spAutoFit/>
          </a:bodyPr>
          <a:lstStyle/>
          <a:p>
            <a:r>
              <a:rPr lang="en-US" dirty="0" smtClean="0"/>
              <a:t>Heat in a rod, … Stress in a wrench</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 Geometry Sequence</a:t>
            </a:r>
            <a:endParaRPr lang="en-US" dirty="0"/>
          </a:p>
        </p:txBody>
      </p:sp>
      <p:sp>
        <p:nvSpPr>
          <p:cNvPr id="3" name="Content Placeholder 2"/>
          <p:cNvSpPr>
            <a:spLocks noGrp="1"/>
          </p:cNvSpPr>
          <p:nvPr>
            <p:ph idx="1"/>
          </p:nvPr>
        </p:nvSpPr>
        <p:spPr>
          <a:xfrm>
            <a:off x="609600" y="1951038"/>
            <a:ext cx="3886200" cy="4144962"/>
          </a:xfrm>
        </p:spPr>
        <p:txBody>
          <a:bodyPr/>
          <a:lstStyle/>
          <a:p>
            <a:r>
              <a:rPr lang="en-US" dirty="0" smtClean="0"/>
              <a:t>Right click on Geometry </a:t>
            </a:r>
          </a:p>
          <a:p>
            <a:r>
              <a:rPr lang="en-US" dirty="0" smtClean="0"/>
              <a:t>Choose “</a:t>
            </a:r>
            <a:r>
              <a:rPr lang="en-US" b="1" dirty="0" smtClean="0"/>
              <a:t>Import Sequence from File</a:t>
            </a:r>
            <a:r>
              <a:rPr lang="en-US" dirty="0" smtClean="0"/>
              <a:t>”</a:t>
            </a:r>
          </a:p>
          <a:p>
            <a:endParaRPr lang="en-US" dirty="0" smtClean="0"/>
          </a:p>
          <a:p>
            <a:r>
              <a:rPr lang="en-US" dirty="0" smtClean="0"/>
              <a:t>Navigate to File Location</a:t>
            </a:r>
          </a:p>
          <a:p>
            <a:endParaRPr lang="en-US" dirty="0" smtClean="0"/>
          </a:p>
          <a:p>
            <a:r>
              <a:rPr lang="en-US" u="sng" dirty="0" smtClean="0"/>
              <a:t>Choose:</a:t>
            </a:r>
            <a:r>
              <a:rPr lang="en-US" dirty="0" smtClean="0"/>
              <a:t> </a:t>
            </a:r>
            <a:r>
              <a:rPr lang="en-US" b="1" dirty="0" smtClean="0"/>
              <a:t>“</a:t>
            </a:r>
            <a:r>
              <a:rPr lang="en-US" b="1" dirty="0" err="1" smtClean="0"/>
              <a:t>Magnetophoresis_GEOM_SEQUENCE</a:t>
            </a:r>
            <a:endParaRPr lang="en-US" b="1" dirty="0" smtClean="0"/>
          </a:p>
          <a:p>
            <a:endParaRPr lang="en-US" dirty="0" smtClean="0"/>
          </a:p>
          <a:p>
            <a:r>
              <a:rPr lang="en-US" dirty="0" smtClean="0"/>
              <a:t>Choose “Build All”</a:t>
            </a:r>
            <a:endParaRPr lang="en-US" b="1" dirty="0" smtClean="0"/>
          </a:p>
          <a:p>
            <a:endParaRPr lang="en-US" dirty="0"/>
          </a:p>
        </p:txBody>
      </p:sp>
      <p:pic>
        <p:nvPicPr>
          <p:cNvPr id="51202" name="Picture 2"/>
          <p:cNvPicPr>
            <a:picLocks noChangeAspect="1" noChangeArrowheads="1"/>
          </p:cNvPicPr>
          <p:nvPr/>
        </p:nvPicPr>
        <p:blipFill>
          <a:blip r:embed="rId2" cstate="print"/>
          <a:srcRect/>
          <a:stretch>
            <a:fillRect/>
          </a:stretch>
        </p:blipFill>
        <p:spPr bwMode="auto">
          <a:xfrm>
            <a:off x="4419600" y="1752600"/>
            <a:ext cx="4428037" cy="4114800"/>
          </a:xfrm>
          <a:prstGeom prst="rect">
            <a:avLst/>
          </a:prstGeom>
          <a:noFill/>
          <a:ln w="9525">
            <a:noFill/>
            <a:miter lim="800000"/>
            <a:headEnd/>
            <a:tailEnd/>
          </a:ln>
        </p:spPr>
      </p:pic>
      <p:sp>
        <p:nvSpPr>
          <p:cNvPr id="8" name="TextBox 7"/>
          <p:cNvSpPr txBox="1"/>
          <p:nvPr/>
        </p:nvSpPr>
        <p:spPr>
          <a:xfrm>
            <a:off x="1676400" y="6096000"/>
            <a:ext cx="5486400" cy="646331"/>
          </a:xfrm>
          <a:prstGeom prst="rect">
            <a:avLst/>
          </a:prstGeom>
          <a:noFill/>
        </p:spPr>
        <p:txBody>
          <a:bodyPr wrap="square" rtlCol="0">
            <a:spAutoFit/>
          </a:bodyPr>
          <a:lstStyle/>
          <a:p>
            <a:r>
              <a:rPr lang="en-US" i="1" u="sng" dirty="0" smtClean="0"/>
              <a:t>NOTE:</a:t>
            </a:r>
            <a:r>
              <a:rPr lang="en-US" i="1" dirty="0" smtClean="0"/>
              <a:t> Step-by-step instructions to build geometry 	from scratch is at end of presentation</a:t>
            </a:r>
            <a:endParaRPr lang="en-US" i="1"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 Where Flow is Calculated</a:t>
            </a:r>
            <a:endParaRPr lang="en-US" dirty="0"/>
          </a:p>
        </p:txBody>
      </p:sp>
      <p:sp>
        <p:nvSpPr>
          <p:cNvPr id="3" name="Content Placeholder 2"/>
          <p:cNvSpPr>
            <a:spLocks noGrp="1"/>
          </p:cNvSpPr>
          <p:nvPr>
            <p:ph idx="1"/>
          </p:nvPr>
        </p:nvSpPr>
        <p:spPr>
          <a:xfrm>
            <a:off x="609600" y="1951038"/>
            <a:ext cx="4343400" cy="4144962"/>
          </a:xfrm>
        </p:spPr>
        <p:txBody>
          <a:bodyPr/>
          <a:lstStyle/>
          <a:p>
            <a:pPr>
              <a:buNone/>
            </a:pPr>
            <a:r>
              <a:rPr lang="en-US" i="1" dirty="0" smtClean="0"/>
              <a:t>Do this before adding materials to avoid unnecessary stop signs!</a:t>
            </a:r>
          </a:p>
          <a:p>
            <a:endParaRPr lang="en-US" dirty="0" smtClean="0"/>
          </a:p>
          <a:p>
            <a:r>
              <a:rPr lang="en-US" dirty="0" smtClean="0"/>
              <a:t>Highlight “Creeping Flow”</a:t>
            </a:r>
          </a:p>
          <a:p>
            <a:r>
              <a:rPr lang="en-US" dirty="0" smtClean="0"/>
              <a:t>Clear </a:t>
            </a:r>
            <a:r>
              <a:rPr lang="en-US" i="1" u="sng" dirty="0" smtClean="0"/>
              <a:t>ALL</a:t>
            </a:r>
            <a:r>
              <a:rPr lang="en-US" dirty="0" smtClean="0"/>
              <a:t> selections with broom</a:t>
            </a:r>
          </a:p>
          <a:p>
            <a:r>
              <a:rPr lang="en-US" dirty="0" smtClean="0"/>
              <a:t>Select the flow channels (be sure to include the small rectangle)</a:t>
            </a:r>
          </a:p>
          <a:p>
            <a:endParaRPr lang="en-US" dirty="0" smtClean="0"/>
          </a:p>
          <a:p>
            <a:endParaRPr lang="en-US" dirty="0"/>
          </a:p>
        </p:txBody>
      </p:sp>
      <p:pic>
        <p:nvPicPr>
          <p:cNvPr id="4" name="Picture 3"/>
          <p:cNvPicPr>
            <a:picLocks noChangeAspect="1" noChangeArrowheads="1"/>
          </p:cNvPicPr>
          <p:nvPr/>
        </p:nvPicPr>
        <p:blipFill>
          <a:blip r:embed="rId2" cstate="print"/>
          <a:srcRect t="21013" b="12946"/>
          <a:stretch>
            <a:fillRect/>
          </a:stretch>
        </p:blipFill>
        <p:spPr bwMode="auto">
          <a:xfrm>
            <a:off x="990600" y="4648199"/>
            <a:ext cx="4004956" cy="1933977"/>
          </a:xfrm>
          <a:prstGeom prst="rect">
            <a:avLst/>
          </a:prstGeom>
          <a:noFill/>
          <a:ln w="9525">
            <a:noFill/>
            <a:miter lim="800000"/>
            <a:headEnd/>
            <a:tailEnd/>
          </a:ln>
        </p:spPr>
      </p:pic>
      <p:sp>
        <p:nvSpPr>
          <p:cNvPr id="5" name="Rectangle 4"/>
          <p:cNvSpPr/>
          <p:nvPr/>
        </p:nvSpPr>
        <p:spPr>
          <a:xfrm>
            <a:off x="3276600" y="55626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370" name="Picture 2"/>
          <p:cNvPicPr>
            <a:picLocks noChangeAspect="1" noChangeArrowheads="1"/>
          </p:cNvPicPr>
          <p:nvPr/>
        </p:nvPicPr>
        <p:blipFill>
          <a:blip r:embed="rId3" cstate="print"/>
          <a:srcRect/>
          <a:stretch>
            <a:fillRect/>
          </a:stretch>
        </p:blipFill>
        <p:spPr bwMode="auto">
          <a:xfrm>
            <a:off x="4876800" y="1828800"/>
            <a:ext cx="4076700" cy="2743200"/>
          </a:xfrm>
          <a:prstGeom prst="rect">
            <a:avLst/>
          </a:prstGeom>
          <a:noFill/>
          <a:ln w="9525">
            <a:noFill/>
            <a:miter lim="800000"/>
            <a:headEnd/>
            <a:tailEnd/>
          </a:ln>
        </p:spPr>
      </p:pic>
      <p:pic>
        <p:nvPicPr>
          <p:cNvPr id="58371" name="Picture 3"/>
          <p:cNvPicPr>
            <a:picLocks noChangeAspect="1" noChangeArrowheads="1"/>
          </p:cNvPicPr>
          <p:nvPr/>
        </p:nvPicPr>
        <p:blipFill>
          <a:blip r:embed="rId4" cstate="print"/>
          <a:srcRect/>
          <a:stretch>
            <a:fillRect/>
          </a:stretch>
        </p:blipFill>
        <p:spPr bwMode="auto">
          <a:xfrm>
            <a:off x="5257799" y="4343400"/>
            <a:ext cx="1960605" cy="2133600"/>
          </a:xfrm>
          <a:prstGeom prst="rect">
            <a:avLst/>
          </a:prstGeom>
          <a:noFill/>
          <a:ln w="9525">
            <a:noFill/>
            <a:miter lim="800000"/>
            <a:headEnd/>
            <a:tailEnd/>
          </a:ln>
        </p:spPr>
      </p:pic>
    </p:spTree>
  </p:cSld>
  <p:clrMapOvr>
    <a:masterClrMapping/>
  </p:clrMapOvr>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 Soft Iron</a:t>
            </a:r>
            <a:endParaRPr lang="en-US" dirty="0"/>
          </a:p>
        </p:txBody>
      </p:sp>
      <p:sp>
        <p:nvSpPr>
          <p:cNvPr id="3" name="Content Placeholder 2"/>
          <p:cNvSpPr>
            <a:spLocks noGrp="1"/>
          </p:cNvSpPr>
          <p:nvPr>
            <p:ph idx="1"/>
          </p:nvPr>
        </p:nvSpPr>
        <p:spPr>
          <a:xfrm>
            <a:off x="609600" y="1600200"/>
            <a:ext cx="4267200" cy="4648200"/>
          </a:xfrm>
        </p:spPr>
        <p:txBody>
          <a:bodyPr/>
          <a:lstStyle/>
          <a:p>
            <a:r>
              <a:rPr lang="en-US" dirty="0" err="1"/>
              <a:t>Rt</a:t>
            </a:r>
            <a:r>
              <a:rPr lang="en-US" dirty="0"/>
              <a:t> Click on “Materials”</a:t>
            </a:r>
          </a:p>
          <a:p>
            <a:r>
              <a:rPr lang="en-US" dirty="0"/>
              <a:t>Choose “</a:t>
            </a:r>
            <a:r>
              <a:rPr lang="en-US" b="1" dirty="0"/>
              <a:t>Material Browser</a:t>
            </a:r>
            <a:r>
              <a:rPr lang="en-US" dirty="0"/>
              <a:t>”</a:t>
            </a:r>
          </a:p>
          <a:p>
            <a:endParaRPr lang="en-US" u="sng" dirty="0"/>
          </a:p>
          <a:p>
            <a:r>
              <a:rPr lang="en-US" dirty="0"/>
              <a:t>Expand </a:t>
            </a:r>
            <a:r>
              <a:rPr lang="en-US" dirty="0" smtClean="0"/>
              <a:t>“AC/DC”</a:t>
            </a:r>
          </a:p>
          <a:p>
            <a:endParaRPr lang="en-US" dirty="0"/>
          </a:p>
          <a:p>
            <a:r>
              <a:rPr lang="en-US" dirty="0" err="1" smtClean="0"/>
              <a:t>Rt</a:t>
            </a:r>
            <a:r>
              <a:rPr lang="en-US" dirty="0" smtClean="0"/>
              <a:t> click on 		           “</a:t>
            </a:r>
            <a:r>
              <a:rPr lang="en-US" b="1" dirty="0" smtClean="0"/>
              <a:t>Soft Iron (without losses)</a:t>
            </a:r>
            <a:r>
              <a:rPr lang="en-US" dirty="0" smtClean="0"/>
              <a:t>”</a:t>
            </a:r>
          </a:p>
          <a:p>
            <a:endParaRPr lang="en-US" dirty="0" smtClean="0"/>
          </a:p>
          <a:p>
            <a:r>
              <a:rPr lang="en-US" dirty="0" smtClean="0"/>
              <a:t>Add material to Model</a:t>
            </a:r>
          </a:p>
          <a:p>
            <a:endParaRPr lang="en-US" dirty="0" smtClean="0"/>
          </a:p>
          <a:p>
            <a:r>
              <a:rPr lang="en-US" dirty="0" smtClean="0"/>
              <a:t>Set “</a:t>
            </a:r>
            <a:r>
              <a:rPr lang="en-US" b="1" dirty="0" err="1" smtClean="0"/>
              <a:t>mur</a:t>
            </a:r>
            <a:r>
              <a:rPr lang="en-US" dirty="0" smtClean="0"/>
              <a:t>” to “</a:t>
            </a:r>
            <a:r>
              <a:rPr lang="en-US" b="1" dirty="0" smtClean="0"/>
              <a:t>4000</a:t>
            </a:r>
            <a:r>
              <a:rPr lang="en-US" dirty="0" smtClean="0"/>
              <a:t>”</a:t>
            </a:r>
          </a:p>
        </p:txBody>
      </p:sp>
      <p:pic>
        <p:nvPicPr>
          <p:cNvPr id="52226" name="Picture 2"/>
          <p:cNvPicPr>
            <a:picLocks noChangeAspect="1" noChangeArrowheads="1"/>
          </p:cNvPicPr>
          <p:nvPr/>
        </p:nvPicPr>
        <p:blipFill>
          <a:blip r:embed="rId2" cstate="print"/>
          <a:srcRect/>
          <a:stretch>
            <a:fillRect/>
          </a:stretch>
        </p:blipFill>
        <p:spPr bwMode="auto">
          <a:xfrm>
            <a:off x="4800600" y="1524000"/>
            <a:ext cx="4077045" cy="4191000"/>
          </a:xfrm>
          <a:prstGeom prst="rect">
            <a:avLst/>
          </a:prstGeom>
          <a:noFill/>
          <a:ln w="9525">
            <a:noFill/>
            <a:miter lim="800000"/>
            <a:headEnd/>
            <a:tailEnd/>
          </a:ln>
        </p:spPr>
      </p:pic>
      <p:pic>
        <p:nvPicPr>
          <p:cNvPr id="52227" name="Picture 3"/>
          <p:cNvPicPr>
            <a:picLocks noChangeAspect="1" noChangeArrowheads="1"/>
          </p:cNvPicPr>
          <p:nvPr/>
        </p:nvPicPr>
        <p:blipFill>
          <a:blip r:embed="rId3" cstate="print"/>
          <a:srcRect/>
          <a:stretch>
            <a:fillRect/>
          </a:stretch>
        </p:blipFill>
        <p:spPr bwMode="auto">
          <a:xfrm>
            <a:off x="3810000" y="4495800"/>
            <a:ext cx="3446388" cy="1752600"/>
          </a:xfrm>
          <a:prstGeom prst="rect">
            <a:avLst/>
          </a:prstGeom>
          <a:noFill/>
          <a:ln w="9525">
            <a:noFill/>
            <a:miter lim="800000"/>
            <a:headEnd/>
            <a:tailEnd/>
          </a:ln>
        </p:spPr>
      </p:pic>
      <p:sp>
        <p:nvSpPr>
          <p:cNvPr id="7" name="Rectangle 6"/>
          <p:cNvSpPr/>
          <p:nvPr/>
        </p:nvSpPr>
        <p:spPr>
          <a:xfrm>
            <a:off x="4953000" y="2895600"/>
            <a:ext cx="1066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10200" y="3352800"/>
            <a:ext cx="1981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43600" y="5181600"/>
            <a:ext cx="1143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613712547"/>
      </p:ext>
    </p:extLst>
  </p:cSld>
  <p:clrMapOvr>
    <a:masterClrMapping/>
  </p:clrMapOvr>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251" name="Picture 3"/>
          <p:cNvPicPr>
            <a:picLocks noChangeAspect="1" noChangeArrowheads="1"/>
          </p:cNvPicPr>
          <p:nvPr/>
        </p:nvPicPr>
        <p:blipFill>
          <a:blip r:embed="rId2" cstate="print"/>
          <a:srcRect/>
          <a:stretch>
            <a:fillRect/>
          </a:stretch>
        </p:blipFill>
        <p:spPr bwMode="auto">
          <a:xfrm>
            <a:off x="5105400" y="1676400"/>
            <a:ext cx="3471556" cy="253841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Materials – Water and Glass</a:t>
            </a:r>
            <a:endParaRPr lang="en-US" dirty="0"/>
          </a:p>
        </p:txBody>
      </p:sp>
      <p:sp>
        <p:nvSpPr>
          <p:cNvPr id="3" name="Content Placeholder 2"/>
          <p:cNvSpPr>
            <a:spLocks noGrp="1"/>
          </p:cNvSpPr>
          <p:nvPr>
            <p:ph idx="1"/>
          </p:nvPr>
        </p:nvSpPr>
        <p:spPr>
          <a:xfrm>
            <a:off x="609600" y="1600200"/>
            <a:ext cx="4419600" cy="4648200"/>
          </a:xfrm>
        </p:spPr>
        <p:txBody>
          <a:bodyPr/>
          <a:lstStyle/>
          <a:p>
            <a:r>
              <a:rPr lang="en-US" dirty="0" smtClean="0"/>
              <a:t>Pick “</a:t>
            </a:r>
            <a:r>
              <a:rPr lang="en-US" b="1" dirty="0" smtClean="0"/>
              <a:t>Material Browser</a:t>
            </a:r>
            <a:r>
              <a:rPr lang="en-US" dirty="0" smtClean="0"/>
              <a:t>” tab</a:t>
            </a:r>
            <a:endParaRPr lang="en-US" u="sng" dirty="0"/>
          </a:p>
          <a:p>
            <a:r>
              <a:rPr lang="en-US" dirty="0"/>
              <a:t>Expand </a:t>
            </a:r>
            <a:r>
              <a:rPr lang="en-US" dirty="0" smtClean="0"/>
              <a:t>“Built-in”</a:t>
            </a:r>
            <a:endParaRPr lang="en-US" dirty="0"/>
          </a:p>
          <a:p>
            <a:r>
              <a:rPr lang="en-US" dirty="0" err="1" smtClean="0"/>
              <a:t>Rt</a:t>
            </a:r>
            <a:r>
              <a:rPr lang="en-US" dirty="0" smtClean="0"/>
              <a:t> click on “</a:t>
            </a:r>
            <a:r>
              <a:rPr lang="en-US" b="1" dirty="0" smtClean="0"/>
              <a:t>Water, liquid</a:t>
            </a:r>
            <a:r>
              <a:rPr lang="en-US" dirty="0" smtClean="0"/>
              <a:t>”</a:t>
            </a:r>
          </a:p>
          <a:p>
            <a:r>
              <a:rPr lang="en-US" dirty="0" smtClean="0"/>
              <a:t>Add material to Model</a:t>
            </a:r>
          </a:p>
          <a:p>
            <a:r>
              <a:rPr lang="en-US" dirty="0" smtClean="0"/>
              <a:t>Select the flow channels (be sure to include the small rectangle)</a:t>
            </a:r>
          </a:p>
          <a:p>
            <a:r>
              <a:rPr lang="en-US" dirty="0" smtClean="0"/>
              <a:t>Set “</a:t>
            </a:r>
            <a:r>
              <a:rPr lang="en-US" b="1" dirty="0" err="1" smtClean="0"/>
              <a:t>mur</a:t>
            </a:r>
            <a:r>
              <a:rPr lang="en-US" dirty="0" smtClean="0"/>
              <a:t>” to “</a:t>
            </a:r>
            <a:r>
              <a:rPr lang="en-US" b="1" dirty="0" smtClean="0"/>
              <a:t>1</a:t>
            </a:r>
            <a:r>
              <a:rPr lang="en-US" dirty="0" smtClean="0"/>
              <a:t>”</a:t>
            </a:r>
          </a:p>
          <a:p>
            <a:pPr>
              <a:buNone/>
            </a:pPr>
            <a:endParaRPr lang="en-US" dirty="0"/>
          </a:p>
          <a:p>
            <a:r>
              <a:rPr lang="en-US" dirty="0" smtClean="0"/>
              <a:t>Pick “</a:t>
            </a:r>
            <a:r>
              <a:rPr lang="en-US" b="1" dirty="0" smtClean="0"/>
              <a:t>Material Browser</a:t>
            </a:r>
            <a:r>
              <a:rPr lang="en-US" dirty="0" smtClean="0"/>
              <a:t>” tab</a:t>
            </a:r>
          </a:p>
          <a:p>
            <a:r>
              <a:rPr lang="en-US" dirty="0" err="1" smtClean="0"/>
              <a:t>Rt</a:t>
            </a:r>
            <a:r>
              <a:rPr lang="en-US" dirty="0" smtClean="0"/>
              <a:t> </a:t>
            </a:r>
            <a:r>
              <a:rPr lang="en-US" dirty="0"/>
              <a:t>click on </a:t>
            </a:r>
            <a:r>
              <a:rPr lang="en-US" dirty="0" smtClean="0"/>
              <a:t>“</a:t>
            </a:r>
            <a:r>
              <a:rPr lang="en-US" b="1" dirty="0" smtClean="0"/>
              <a:t>Glass (quartz)</a:t>
            </a:r>
            <a:r>
              <a:rPr lang="en-US" dirty="0" smtClean="0"/>
              <a:t>”</a:t>
            </a:r>
            <a:endParaRPr lang="en-US" dirty="0"/>
          </a:p>
          <a:p>
            <a:r>
              <a:rPr lang="en-US" dirty="0"/>
              <a:t>Add material to Model</a:t>
            </a:r>
          </a:p>
          <a:p>
            <a:r>
              <a:rPr lang="en-US" dirty="0" smtClean="0"/>
              <a:t>Select</a:t>
            </a:r>
            <a:r>
              <a:rPr lang="en-US" b="1" dirty="0" smtClean="0"/>
              <a:t>  </a:t>
            </a:r>
            <a:r>
              <a:rPr lang="en-US" dirty="0" smtClean="0"/>
              <a:t>the outer circular domain </a:t>
            </a:r>
            <a:endParaRPr lang="en-US" dirty="0"/>
          </a:p>
          <a:p>
            <a:endParaRPr lang="en-US" dirty="0"/>
          </a:p>
        </p:txBody>
      </p:sp>
      <p:sp>
        <p:nvSpPr>
          <p:cNvPr id="6" name="Rectangle 5"/>
          <p:cNvSpPr/>
          <p:nvPr/>
        </p:nvSpPr>
        <p:spPr>
          <a:xfrm>
            <a:off x="7086600" y="29718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2" name="Picture 4"/>
          <p:cNvPicPr>
            <a:picLocks noChangeAspect="1" noChangeArrowheads="1"/>
          </p:cNvPicPr>
          <p:nvPr/>
        </p:nvPicPr>
        <p:blipFill>
          <a:blip r:embed="rId3" cstate="print"/>
          <a:srcRect/>
          <a:stretch>
            <a:fillRect/>
          </a:stretch>
        </p:blipFill>
        <p:spPr bwMode="auto">
          <a:xfrm>
            <a:off x="5867400" y="3505200"/>
            <a:ext cx="3000375" cy="1000125"/>
          </a:xfrm>
          <a:prstGeom prst="rect">
            <a:avLst/>
          </a:prstGeom>
          <a:noFill/>
          <a:ln w="9525">
            <a:noFill/>
            <a:miter lim="800000"/>
            <a:headEnd/>
            <a:tailEnd/>
          </a:ln>
        </p:spPr>
      </p:pic>
      <p:sp>
        <p:nvSpPr>
          <p:cNvPr id="9" name="Rectangle 8"/>
          <p:cNvSpPr/>
          <p:nvPr/>
        </p:nvSpPr>
        <p:spPr>
          <a:xfrm>
            <a:off x="7924800" y="40386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3" name="Picture 5"/>
          <p:cNvPicPr>
            <a:picLocks noChangeAspect="1" noChangeArrowheads="1"/>
          </p:cNvPicPr>
          <p:nvPr/>
        </p:nvPicPr>
        <p:blipFill>
          <a:blip r:embed="rId4" cstate="print"/>
          <a:srcRect/>
          <a:stretch>
            <a:fillRect/>
          </a:stretch>
        </p:blipFill>
        <p:spPr bwMode="auto">
          <a:xfrm>
            <a:off x="4876799" y="4572000"/>
            <a:ext cx="2239871" cy="2133600"/>
          </a:xfrm>
          <a:prstGeom prst="rect">
            <a:avLst/>
          </a:prstGeom>
          <a:noFill/>
          <a:ln w="9525">
            <a:noFill/>
            <a:miter lim="800000"/>
            <a:headEnd/>
            <a:tailEnd/>
          </a:ln>
        </p:spPr>
      </p:pic>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3613712547"/>
      </p:ext>
    </p:extLst>
  </p:cSld>
  <p:clrMapOvr>
    <a:masterClrMapping/>
  </p:clrMapOvr>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Material: </a:t>
            </a:r>
            <a:r>
              <a:rPr lang="en-US" dirty="0" err="1" smtClean="0"/>
              <a:t>NeodymiumMagnet</a:t>
            </a:r>
            <a:endParaRPr lang="en-US" dirty="0"/>
          </a:p>
        </p:txBody>
      </p:sp>
      <p:sp>
        <p:nvSpPr>
          <p:cNvPr id="3" name="Content Placeholder 2"/>
          <p:cNvSpPr>
            <a:spLocks noGrp="1"/>
          </p:cNvSpPr>
          <p:nvPr>
            <p:ph idx="1"/>
          </p:nvPr>
        </p:nvSpPr>
        <p:spPr>
          <a:xfrm>
            <a:off x="609600" y="1951038"/>
            <a:ext cx="4648200" cy="4144962"/>
          </a:xfrm>
        </p:spPr>
        <p:txBody>
          <a:bodyPr/>
          <a:lstStyle/>
          <a:p>
            <a:r>
              <a:rPr lang="en-US" dirty="0" err="1" smtClean="0"/>
              <a:t>Rt</a:t>
            </a:r>
            <a:r>
              <a:rPr lang="en-US" dirty="0" smtClean="0"/>
              <a:t> Click on “Materials”</a:t>
            </a:r>
          </a:p>
          <a:p>
            <a:r>
              <a:rPr lang="en-US" dirty="0" smtClean="0"/>
              <a:t>Choose “Material”</a:t>
            </a:r>
          </a:p>
          <a:p>
            <a:endParaRPr lang="en-US" dirty="0" smtClean="0"/>
          </a:p>
          <a:p>
            <a:pPr>
              <a:buNone/>
            </a:pPr>
            <a:r>
              <a:rPr lang="en-US" u="sng" dirty="0" smtClean="0"/>
              <a:t>Name Material</a:t>
            </a:r>
          </a:p>
          <a:p>
            <a:r>
              <a:rPr lang="en-US" dirty="0" err="1" smtClean="0"/>
              <a:t>Rt</a:t>
            </a:r>
            <a:r>
              <a:rPr lang="en-US" dirty="0" smtClean="0"/>
              <a:t> Click on “Material 4”</a:t>
            </a:r>
          </a:p>
          <a:p>
            <a:r>
              <a:rPr lang="en-US" dirty="0" smtClean="0"/>
              <a:t>Rename to “</a:t>
            </a:r>
            <a:r>
              <a:rPr lang="en-US" dirty="0" err="1" smtClean="0"/>
              <a:t>NeodymiumMagnet</a:t>
            </a:r>
            <a:r>
              <a:rPr lang="en-US" dirty="0" smtClean="0"/>
              <a:t>”</a:t>
            </a:r>
          </a:p>
          <a:p>
            <a:endParaRPr lang="en-US" dirty="0" smtClean="0"/>
          </a:p>
          <a:p>
            <a:pPr>
              <a:buNone/>
            </a:pPr>
            <a:r>
              <a:rPr lang="en-US" u="sng" dirty="0" smtClean="0"/>
              <a:t>Set Material Properties</a:t>
            </a:r>
          </a:p>
          <a:p>
            <a:r>
              <a:rPr lang="en-US" dirty="0" smtClean="0"/>
              <a:t>Select the two magnet domains</a:t>
            </a:r>
          </a:p>
          <a:p>
            <a:r>
              <a:rPr lang="en-US" dirty="0" smtClean="0"/>
              <a:t>Set “</a:t>
            </a:r>
            <a:r>
              <a:rPr lang="en-US" dirty="0" err="1" smtClean="0"/>
              <a:t>mur</a:t>
            </a:r>
            <a:r>
              <a:rPr lang="en-US" dirty="0" smtClean="0"/>
              <a:t>” as 1.05</a:t>
            </a:r>
            <a:endParaRPr lang="en-US" dirty="0"/>
          </a:p>
        </p:txBody>
      </p:sp>
      <p:pic>
        <p:nvPicPr>
          <p:cNvPr id="54274" name="Picture 2"/>
          <p:cNvPicPr>
            <a:picLocks noChangeAspect="1" noChangeArrowheads="1"/>
          </p:cNvPicPr>
          <p:nvPr/>
        </p:nvPicPr>
        <p:blipFill>
          <a:blip r:embed="rId2" cstate="print"/>
          <a:srcRect/>
          <a:stretch>
            <a:fillRect/>
          </a:stretch>
        </p:blipFill>
        <p:spPr bwMode="auto">
          <a:xfrm>
            <a:off x="5791200" y="2547017"/>
            <a:ext cx="3276600" cy="3167983"/>
          </a:xfrm>
          <a:prstGeom prst="rect">
            <a:avLst/>
          </a:prstGeom>
          <a:noFill/>
          <a:ln w="9525">
            <a:noFill/>
            <a:miter lim="800000"/>
            <a:headEnd/>
            <a:tailEnd/>
          </a:ln>
        </p:spPr>
      </p:pic>
      <p:pic>
        <p:nvPicPr>
          <p:cNvPr id="54275" name="Picture 3"/>
          <p:cNvPicPr>
            <a:picLocks noChangeAspect="1" noChangeArrowheads="1"/>
          </p:cNvPicPr>
          <p:nvPr/>
        </p:nvPicPr>
        <p:blipFill>
          <a:blip r:embed="rId3" cstate="print"/>
          <a:srcRect/>
          <a:stretch>
            <a:fillRect/>
          </a:stretch>
        </p:blipFill>
        <p:spPr bwMode="auto">
          <a:xfrm>
            <a:off x="3200400" y="5410200"/>
            <a:ext cx="4055806" cy="1175047"/>
          </a:xfrm>
          <a:prstGeom prst="rect">
            <a:avLst/>
          </a:prstGeom>
          <a:noFill/>
          <a:ln w="9525">
            <a:noFill/>
            <a:miter lim="800000"/>
            <a:headEnd/>
            <a:tailEnd/>
          </a:ln>
          <a:effectLst>
            <a:outerShdw blurRad="292100" dist="139700" dir="2700000" algn="tl" rotWithShape="0">
              <a:prstClr val="black">
                <a:alpha val="65000"/>
              </a:prstClr>
            </a:outerShdw>
          </a:effectLst>
        </p:spPr>
      </p:pic>
      <p:sp>
        <p:nvSpPr>
          <p:cNvPr id="6" name="Rectangle 5"/>
          <p:cNvSpPr/>
          <p:nvPr/>
        </p:nvSpPr>
        <p:spPr>
          <a:xfrm>
            <a:off x="5791200" y="5867400"/>
            <a:ext cx="1371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6" name="Picture 4"/>
          <p:cNvPicPr>
            <a:picLocks noChangeAspect="1" noChangeArrowheads="1"/>
          </p:cNvPicPr>
          <p:nvPr/>
        </p:nvPicPr>
        <p:blipFill>
          <a:blip r:embed="rId4" cstate="print"/>
          <a:srcRect r="2810" b="3513"/>
          <a:stretch>
            <a:fillRect/>
          </a:stretch>
        </p:blipFill>
        <p:spPr bwMode="auto">
          <a:xfrm>
            <a:off x="3962400" y="1676400"/>
            <a:ext cx="2819400" cy="1295400"/>
          </a:xfrm>
          <a:prstGeom prst="rect">
            <a:avLst/>
          </a:prstGeom>
          <a:noFill/>
          <a:ln w="9525">
            <a:noFill/>
            <a:miter lim="800000"/>
            <a:headEnd/>
            <a:tailEnd/>
          </a:ln>
          <a:effectLst>
            <a:outerShdw blurRad="292100" dist="139700" dir="2700000" algn="tl" rotWithShape="0">
              <a:prstClr val="black">
                <a:alpha val="65000"/>
              </a:prstClr>
            </a:outerShdw>
          </a:effectLst>
        </p:spPr>
      </p:pic>
      <p:sp>
        <p:nvSpPr>
          <p:cNvPr id="8" name="Rectangle 7"/>
          <p:cNvSpPr/>
          <p:nvPr/>
        </p:nvSpPr>
        <p:spPr>
          <a:xfrm>
            <a:off x="4419600" y="2514600"/>
            <a:ext cx="2133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Magnetize the Permanent Magnet</a:t>
            </a:r>
            <a:endParaRPr lang="en-US" dirty="0"/>
          </a:p>
        </p:txBody>
      </p:sp>
      <p:sp>
        <p:nvSpPr>
          <p:cNvPr id="3" name="Content Placeholder 2"/>
          <p:cNvSpPr>
            <a:spLocks noGrp="1"/>
          </p:cNvSpPr>
          <p:nvPr>
            <p:ph idx="1"/>
          </p:nvPr>
        </p:nvSpPr>
        <p:spPr>
          <a:xfrm>
            <a:off x="609600" y="1951038"/>
            <a:ext cx="5334000" cy="4144962"/>
          </a:xfrm>
        </p:spPr>
        <p:txBody>
          <a:bodyPr/>
          <a:lstStyle/>
          <a:p>
            <a:r>
              <a:rPr lang="en-US" dirty="0" err="1" smtClean="0"/>
              <a:t>Rt</a:t>
            </a:r>
            <a:r>
              <a:rPr lang="en-US" dirty="0" smtClean="0"/>
              <a:t> Click on “Magnetic Fields, No Currents”</a:t>
            </a:r>
          </a:p>
          <a:p>
            <a:r>
              <a:rPr lang="en-US" dirty="0" smtClean="0"/>
              <a:t>Choose “Magnetic Flux Conservation” (This adds a 2</a:t>
            </a:r>
            <a:r>
              <a:rPr lang="en-US" baseline="30000" dirty="0" smtClean="0"/>
              <a:t>nd</a:t>
            </a:r>
            <a:r>
              <a:rPr lang="en-US" dirty="0" smtClean="0"/>
              <a:t> </a:t>
            </a:r>
            <a:r>
              <a:rPr lang="en-US" dirty="0" err="1" smtClean="0"/>
              <a:t>Mag</a:t>
            </a:r>
            <a:r>
              <a:rPr lang="en-US" dirty="0" smtClean="0"/>
              <a:t> Flux </a:t>
            </a:r>
            <a:r>
              <a:rPr lang="en-US" dirty="0" err="1" smtClean="0"/>
              <a:t>Conserv</a:t>
            </a:r>
            <a:r>
              <a:rPr lang="en-US" dirty="0" smtClean="0"/>
              <a:t>. Node)</a:t>
            </a:r>
          </a:p>
          <a:p>
            <a:endParaRPr lang="en-US" dirty="0" smtClean="0"/>
          </a:p>
          <a:p>
            <a:r>
              <a:rPr lang="en-US" dirty="0" smtClean="0"/>
              <a:t>Select both Neodymium Magnet domains</a:t>
            </a:r>
          </a:p>
          <a:p>
            <a:endParaRPr lang="en-US" dirty="0" smtClean="0"/>
          </a:p>
          <a:p>
            <a:r>
              <a:rPr lang="en-US" dirty="0" smtClean="0"/>
              <a:t>Locate the “Magnetic Field” section</a:t>
            </a:r>
          </a:p>
          <a:p>
            <a:r>
              <a:rPr lang="en-US" dirty="0" smtClean="0"/>
              <a:t>change “Relative permeability” to “Magnetization”</a:t>
            </a:r>
          </a:p>
          <a:p>
            <a:endParaRPr lang="en-US" dirty="0" smtClean="0"/>
          </a:p>
          <a:p>
            <a:r>
              <a:rPr lang="en-US" dirty="0" smtClean="0"/>
              <a:t>Enter y component of M as “5.97e5”</a:t>
            </a:r>
            <a:endParaRPr lang="en-US" dirty="0"/>
          </a:p>
        </p:txBody>
      </p:sp>
      <p:pic>
        <p:nvPicPr>
          <p:cNvPr id="55298" name="Picture 2"/>
          <p:cNvPicPr>
            <a:picLocks noChangeAspect="1" noChangeArrowheads="1"/>
          </p:cNvPicPr>
          <p:nvPr/>
        </p:nvPicPr>
        <p:blipFill>
          <a:blip r:embed="rId2" cstate="print"/>
          <a:srcRect/>
          <a:stretch>
            <a:fillRect/>
          </a:stretch>
        </p:blipFill>
        <p:spPr bwMode="auto">
          <a:xfrm>
            <a:off x="7162800" y="3810000"/>
            <a:ext cx="1466850" cy="2099806"/>
          </a:xfrm>
          <a:prstGeom prst="rect">
            <a:avLst/>
          </a:prstGeom>
          <a:noFill/>
          <a:ln w="9525">
            <a:noFill/>
            <a:miter lim="800000"/>
            <a:headEnd/>
            <a:tailEnd/>
          </a:ln>
        </p:spPr>
      </p:pic>
      <p:pic>
        <p:nvPicPr>
          <p:cNvPr id="55300" name="Picture 4"/>
          <p:cNvPicPr>
            <a:picLocks noChangeAspect="1" noChangeArrowheads="1"/>
          </p:cNvPicPr>
          <p:nvPr/>
        </p:nvPicPr>
        <p:blipFill>
          <a:blip r:embed="rId3" cstate="print"/>
          <a:srcRect/>
          <a:stretch>
            <a:fillRect/>
          </a:stretch>
        </p:blipFill>
        <p:spPr bwMode="auto">
          <a:xfrm>
            <a:off x="5410200" y="3810000"/>
            <a:ext cx="1416957" cy="1676400"/>
          </a:xfrm>
          <a:prstGeom prst="rect">
            <a:avLst/>
          </a:prstGeom>
          <a:noFill/>
          <a:ln w="9525">
            <a:noFill/>
            <a:miter lim="800000"/>
            <a:headEnd/>
            <a:tailEnd/>
          </a:ln>
        </p:spPr>
      </p:pic>
      <p:sp>
        <p:nvSpPr>
          <p:cNvPr id="7" name="Rectangle 6"/>
          <p:cNvSpPr/>
          <p:nvPr/>
        </p:nvSpPr>
        <p:spPr>
          <a:xfrm>
            <a:off x="7315200" y="4343400"/>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62800" y="4953000"/>
            <a:ext cx="1143000" cy="990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6901544" y="4267200"/>
            <a:ext cx="304800" cy="381000"/>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p:cNvPicPr>
            <a:picLocks noChangeAspect="1" noChangeArrowheads="1"/>
          </p:cNvPicPr>
          <p:nvPr/>
        </p:nvPicPr>
        <p:blipFill>
          <a:blip r:embed="rId4" cstate="print"/>
          <a:srcRect/>
          <a:stretch>
            <a:fillRect/>
          </a:stretch>
        </p:blipFill>
        <p:spPr bwMode="auto">
          <a:xfrm>
            <a:off x="6324600" y="1518528"/>
            <a:ext cx="2286000" cy="2210220"/>
          </a:xfrm>
          <a:prstGeom prst="rect">
            <a:avLst/>
          </a:prstGeom>
          <a:noFill/>
          <a:ln w="9525">
            <a:noFill/>
            <a:miter lim="800000"/>
            <a:headEnd/>
            <a:tailEnd/>
          </a:ln>
        </p:spPr>
      </p:pic>
    </p:spTree>
  </p:cSld>
  <p:clrMapOvr>
    <a:masterClrMapping/>
  </p:clrMapOvr>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Field Distortion by Outer Boundary</a:t>
            </a:r>
            <a:endParaRPr lang="en-US" dirty="0"/>
          </a:p>
        </p:txBody>
      </p:sp>
      <p:sp>
        <p:nvSpPr>
          <p:cNvPr id="3" name="Content Placeholder 2"/>
          <p:cNvSpPr>
            <a:spLocks noGrp="1"/>
          </p:cNvSpPr>
          <p:nvPr>
            <p:ph idx="1"/>
          </p:nvPr>
        </p:nvSpPr>
        <p:spPr>
          <a:xfrm>
            <a:off x="609600" y="1752600"/>
            <a:ext cx="4724400" cy="4144962"/>
          </a:xfrm>
        </p:spPr>
        <p:txBody>
          <a:bodyPr/>
          <a:lstStyle/>
          <a:p>
            <a:pPr>
              <a:buNone/>
            </a:pPr>
            <a:r>
              <a:rPr lang="en-US" u="sng" dirty="0" smtClean="0"/>
              <a:t>Add Infinite Element Geometry</a:t>
            </a:r>
          </a:p>
          <a:p>
            <a:r>
              <a:rPr lang="en-US" dirty="0" smtClean="0"/>
              <a:t>Expand “Geometry 1”</a:t>
            </a:r>
          </a:p>
          <a:p>
            <a:r>
              <a:rPr lang="en-US" dirty="0" smtClean="0"/>
              <a:t>Highlight “Circle 1 Overall …”</a:t>
            </a:r>
          </a:p>
          <a:p>
            <a:r>
              <a:rPr lang="en-US" dirty="0" smtClean="0"/>
              <a:t>Expand “Layers” Section</a:t>
            </a:r>
          </a:p>
          <a:p>
            <a:r>
              <a:rPr lang="en-US" dirty="0" smtClean="0"/>
              <a:t>Enter Layer Thickness as “0.005”</a:t>
            </a:r>
          </a:p>
          <a:p>
            <a:r>
              <a:rPr lang="en-US" dirty="0" smtClean="0"/>
              <a:t>Build all</a:t>
            </a:r>
          </a:p>
          <a:p>
            <a:pPr>
              <a:buNone/>
            </a:pPr>
            <a:endParaRPr lang="en-US" dirty="0" smtClean="0"/>
          </a:p>
          <a:p>
            <a:pPr>
              <a:buNone/>
            </a:pPr>
            <a:r>
              <a:rPr lang="en-US" u="sng" dirty="0" smtClean="0"/>
              <a:t>Add Infinite Element Domains</a:t>
            </a:r>
          </a:p>
          <a:p>
            <a:r>
              <a:rPr lang="en-US" dirty="0" err="1" smtClean="0"/>
              <a:t>Rt</a:t>
            </a:r>
            <a:r>
              <a:rPr lang="en-US" dirty="0" smtClean="0"/>
              <a:t> Click on “Definitions”</a:t>
            </a:r>
          </a:p>
          <a:p>
            <a:r>
              <a:rPr lang="en-US" dirty="0" smtClean="0"/>
              <a:t>Choose “Infinite Element Domains”</a:t>
            </a:r>
          </a:p>
          <a:p>
            <a:r>
              <a:rPr lang="en-US" dirty="0" smtClean="0"/>
              <a:t>Select the new outer layers</a:t>
            </a:r>
          </a:p>
          <a:p>
            <a:r>
              <a:rPr lang="en-US" dirty="0" smtClean="0"/>
              <a:t>Change the “Type” to “Cylindrical”</a:t>
            </a:r>
          </a:p>
          <a:p>
            <a:endParaRPr lang="en-US" dirty="0"/>
          </a:p>
        </p:txBody>
      </p:sp>
      <p:pic>
        <p:nvPicPr>
          <p:cNvPr id="56322" name="Picture 2"/>
          <p:cNvPicPr>
            <a:picLocks noChangeAspect="1" noChangeArrowheads="1"/>
          </p:cNvPicPr>
          <p:nvPr/>
        </p:nvPicPr>
        <p:blipFill>
          <a:blip r:embed="rId2" cstate="print"/>
          <a:srcRect/>
          <a:stretch>
            <a:fillRect/>
          </a:stretch>
        </p:blipFill>
        <p:spPr bwMode="auto">
          <a:xfrm>
            <a:off x="5105400" y="1752600"/>
            <a:ext cx="2815167" cy="1447800"/>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5105400" y="4876800"/>
            <a:ext cx="2289334" cy="1752600"/>
          </a:xfrm>
          <a:prstGeom prst="rect">
            <a:avLst/>
          </a:prstGeom>
          <a:noFill/>
          <a:ln w="9525">
            <a:noFill/>
            <a:miter lim="800000"/>
            <a:headEnd/>
            <a:tailEnd/>
          </a:ln>
        </p:spPr>
      </p:pic>
      <p:pic>
        <p:nvPicPr>
          <p:cNvPr id="56324" name="Picture 4"/>
          <p:cNvPicPr>
            <a:picLocks noChangeAspect="1" noChangeArrowheads="1"/>
          </p:cNvPicPr>
          <p:nvPr/>
        </p:nvPicPr>
        <p:blipFill>
          <a:blip r:embed="rId4" cstate="print"/>
          <a:srcRect/>
          <a:stretch>
            <a:fillRect/>
          </a:stretch>
        </p:blipFill>
        <p:spPr bwMode="auto">
          <a:xfrm>
            <a:off x="6248400" y="3048000"/>
            <a:ext cx="2455334" cy="2286000"/>
          </a:xfrm>
          <a:prstGeom prst="rect">
            <a:avLst/>
          </a:prstGeom>
          <a:noFill/>
          <a:ln w="9525">
            <a:noFill/>
            <a:miter lim="800000"/>
            <a:headEnd/>
            <a:tailEnd/>
          </a:ln>
        </p:spPr>
      </p:pic>
      <p:sp>
        <p:nvSpPr>
          <p:cNvPr id="7" name="Rectangle 6"/>
          <p:cNvSpPr/>
          <p:nvPr/>
        </p:nvSpPr>
        <p:spPr>
          <a:xfrm>
            <a:off x="6629400" y="2209800"/>
            <a:ext cx="12192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181600" y="5181600"/>
            <a:ext cx="9144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475"/>
            <a:ext cx="8305800" cy="1046163"/>
          </a:xfrm>
        </p:spPr>
        <p:txBody>
          <a:bodyPr/>
          <a:lstStyle/>
          <a:p>
            <a:r>
              <a:rPr lang="en-US" dirty="0" smtClean="0"/>
              <a:t>Magnetic Potential Needs One Known Point</a:t>
            </a:r>
            <a:endParaRPr lang="en-US" dirty="0"/>
          </a:p>
        </p:txBody>
      </p:sp>
      <p:sp>
        <p:nvSpPr>
          <p:cNvPr id="3" name="Content Placeholder 2"/>
          <p:cNvSpPr>
            <a:spLocks noGrp="1"/>
          </p:cNvSpPr>
          <p:nvPr>
            <p:ph idx="1"/>
          </p:nvPr>
        </p:nvSpPr>
        <p:spPr>
          <a:xfrm>
            <a:off x="609600" y="1951038"/>
            <a:ext cx="5334000" cy="4144962"/>
          </a:xfrm>
        </p:spPr>
        <p:txBody>
          <a:bodyPr/>
          <a:lstStyle/>
          <a:p>
            <a:pPr>
              <a:buNone/>
            </a:pPr>
            <a:r>
              <a:rPr lang="en-US" u="sng" dirty="0" smtClean="0"/>
              <a:t>Set the magnetic value somewhere</a:t>
            </a:r>
            <a:r>
              <a:rPr lang="en-US" dirty="0" smtClean="0"/>
              <a:t>:</a:t>
            </a:r>
          </a:p>
          <a:p>
            <a:endParaRPr lang="en-US" dirty="0" smtClean="0"/>
          </a:p>
          <a:p>
            <a:r>
              <a:rPr lang="en-US" dirty="0" err="1" smtClean="0"/>
              <a:t>Rt</a:t>
            </a:r>
            <a:r>
              <a:rPr lang="en-US" dirty="0" smtClean="0"/>
              <a:t> Click on “Magnetic Fields, No Currents”</a:t>
            </a:r>
          </a:p>
          <a:p>
            <a:r>
              <a:rPr lang="en-US" dirty="0" smtClean="0"/>
              <a:t>Choose “Points” &gt; “Zero Magnetic Scalar Potential”</a:t>
            </a:r>
          </a:p>
          <a:p>
            <a:endParaRPr lang="en-US" dirty="0" smtClean="0"/>
          </a:p>
          <a:p>
            <a:r>
              <a:rPr lang="en-US" dirty="0" smtClean="0"/>
              <a:t>Select the Leftmost Point to right of infinite element domains</a:t>
            </a:r>
            <a:endParaRPr lang="en-US" dirty="0"/>
          </a:p>
        </p:txBody>
      </p:sp>
      <p:pic>
        <p:nvPicPr>
          <p:cNvPr id="57346" name="Picture 2"/>
          <p:cNvPicPr>
            <a:picLocks noChangeAspect="1" noChangeArrowheads="1"/>
          </p:cNvPicPr>
          <p:nvPr/>
        </p:nvPicPr>
        <p:blipFill>
          <a:blip r:embed="rId2" cstate="print"/>
          <a:srcRect/>
          <a:stretch>
            <a:fillRect/>
          </a:stretch>
        </p:blipFill>
        <p:spPr bwMode="auto">
          <a:xfrm>
            <a:off x="6019800" y="1600200"/>
            <a:ext cx="2936875" cy="2819400"/>
          </a:xfrm>
          <a:prstGeom prst="rect">
            <a:avLst/>
          </a:prstGeom>
          <a:noFill/>
          <a:ln w="9525">
            <a:noFill/>
            <a:miter lim="800000"/>
            <a:headEnd/>
            <a:tailEnd/>
          </a:ln>
        </p:spPr>
      </p:pic>
      <p:pic>
        <p:nvPicPr>
          <p:cNvPr id="57347" name="Picture 3"/>
          <p:cNvPicPr>
            <a:picLocks noChangeAspect="1" noChangeArrowheads="1"/>
          </p:cNvPicPr>
          <p:nvPr/>
        </p:nvPicPr>
        <p:blipFill>
          <a:blip r:embed="rId3" cstate="print"/>
          <a:srcRect l="8389"/>
          <a:stretch>
            <a:fillRect/>
          </a:stretch>
        </p:blipFill>
        <p:spPr bwMode="auto">
          <a:xfrm>
            <a:off x="3505200" y="4800600"/>
            <a:ext cx="3252440" cy="1712480"/>
          </a:xfrm>
          <a:prstGeom prst="rect">
            <a:avLst/>
          </a:prstGeom>
          <a:noFill/>
          <a:ln w="9525">
            <a:noFill/>
            <a:miter lim="800000"/>
            <a:headEnd/>
            <a:tailEnd/>
          </a:ln>
        </p:spPr>
      </p:pic>
      <p:sp>
        <p:nvSpPr>
          <p:cNvPr id="6" name="Rectangle 5"/>
          <p:cNvSpPr/>
          <p:nvPr/>
        </p:nvSpPr>
        <p:spPr>
          <a:xfrm flipV="1">
            <a:off x="6302828" y="28956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38600" y="6019800"/>
            <a:ext cx="2743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Boundary Conditions:  Inlet</a:t>
            </a:r>
            <a:endParaRPr lang="en-US" dirty="0"/>
          </a:p>
        </p:txBody>
      </p:sp>
      <p:sp>
        <p:nvSpPr>
          <p:cNvPr id="3" name="Content Placeholder 2"/>
          <p:cNvSpPr>
            <a:spLocks noGrp="1"/>
          </p:cNvSpPr>
          <p:nvPr>
            <p:ph idx="1"/>
          </p:nvPr>
        </p:nvSpPr>
        <p:spPr>
          <a:xfrm>
            <a:off x="609600" y="1951038"/>
            <a:ext cx="4114800" cy="4144962"/>
          </a:xfrm>
        </p:spPr>
        <p:txBody>
          <a:bodyPr/>
          <a:lstStyle/>
          <a:p>
            <a:r>
              <a:rPr lang="en-US" dirty="0" err="1" smtClean="0"/>
              <a:t>Rt</a:t>
            </a:r>
            <a:r>
              <a:rPr lang="en-US" dirty="0" smtClean="0"/>
              <a:t> Click on “Creeping Flow”</a:t>
            </a:r>
          </a:p>
          <a:p>
            <a:r>
              <a:rPr lang="en-US" dirty="0" smtClean="0"/>
              <a:t>Choose “Inlet”</a:t>
            </a:r>
          </a:p>
          <a:p>
            <a:endParaRPr lang="en-US" dirty="0" smtClean="0"/>
          </a:p>
          <a:p>
            <a:r>
              <a:rPr lang="en-US" dirty="0" smtClean="0"/>
              <a:t>Select the leftmost vertical flow boundary</a:t>
            </a:r>
          </a:p>
          <a:p>
            <a:endParaRPr lang="en-US" dirty="0" smtClean="0"/>
          </a:p>
          <a:p>
            <a:r>
              <a:rPr lang="en-US" dirty="0" smtClean="0"/>
              <a:t>Change “Boundary Condition” to “Velocity”</a:t>
            </a:r>
          </a:p>
          <a:p>
            <a:endParaRPr lang="en-US" dirty="0" smtClean="0"/>
          </a:p>
          <a:p>
            <a:r>
              <a:rPr lang="en-US" dirty="0" smtClean="0"/>
              <a:t>Enter Velocity as “0.5e-3”</a:t>
            </a:r>
            <a:endParaRPr lang="en-US" dirty="0"/>
          </a:p>
        </p:txBody>
      </p:sp>
      <p:pic>
        <p:nvPicPr>
          <p:cNvPr id="59394" name="Picture 2"/>
          <p:cNvPicPr>
            <a:picLocks noChangeAspect="1" noChangeArrowheads="1"/>
          </p:cNvPicPr>
          <p:nvPr/>
        </p:nvPicPr>
        <p:blipFill>
          <a:blip r:embed="rId2" cstate="print"/>
          <a:srcRect/>
          <a:stretch>
            <a:fillRect/>
          </a:stretch>
        </p:blipFill>
        <p:spPr bwMode="auto">
          <a:xfrm>
            <a:off x="4648200" y="3962400"/>
            <a:ext cx="1905000" cy="2551759"/>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5006427" y="1752600"/>
            <a:ext cx="4137573" cy="2057399"/>
          </a:xfrm>
          <a:prstGeom prst="rect">
            <a:avLst/>
          </a:prstGeom>
          <a:noFill/>
          <a:ln w="9525">
            <a:noFill/>
            <a:miter lim="800000"/>
            <a:headEnd/>
            <a:tailEnd/>
          </a:ln>
        </p:spPr>
      </p:pic>
      <p:sp>
        <p:nvSpPr>
          <p:cNvPr id="6" name="Rectangle 5"/>
          <p:cNvSpPr/>
          <p:nvPr/>
        </p:nvSpPr>
        <p:spPr>
          <a:xfrm flipV="1">
            <a:off x="5181600" y="2623456"/>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4800600" y="4343400"/>
            <a:ext cx="1371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4800600" y="60960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0419" name="Picture 3"/>
          <p:cNvPicPr>
            <a:picLocks noChangeAspect="1" noChangeArrowheads="1"/>
          </p:cNvPicPr>
          <p:nvPr/>
        </p:nvPicPr>
        <p:blipFill>
          <a:blip r:embed="rId2" cstate="print"/>
          <a:srcRect/>
          <a:stretch>
            <a:fillRect/>
          </a:stretch>
        </p:blipFill>
        <p:spPr bwMode="auto">
          <a:xfrm>
            <a:off x="4495800" y="4038600"/>
            <a:ext cx="2641934" cy="2362200"/>
          </a:xfrm>
          <a:prstGeom prst="rect">
            <a:avLst/>
          </a:prstGeom>
          <a:noFill/>
          <a:ln w="9525">
            <a:noFill/>
            <a:miter lim="800000"/>
            <a:headEnd/>
            <a:tailEnd/>
          </a:ln>
        </p:spPr>
      </p:pic>
      <p:pic>
        <p:nvPicPr>
          <p:cNvPr id="60418" name="Picture 2"/>
          <p:cNvPicPr>
            <a:picLocks noChangeAspect="1" noChangeArrowheads="1"/>
          </p:cNvPicPr>
          <p:nvPr/>
        </p:nvPicPr>
        <p:blipFill>
          <a:blip r:embed="rId3" cstate="print"/>
          <a:srcRect/>
          <a:stretch>
            <a:fillRect/>
          </a:stretch>
        </p:blipFill>
        <p:spPr bwMode="auto">
          <a:xfrm>
            <a:off x="4924806" y="1807028"/>
            <a:ext cx="4192772" cy="19812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Flow Boundary Conditions:  Outlet</a:t>
            </a:r>
            <a:endParaRPr lang="en-US" dirty="0"/>
          </a:p>
        </p:txBody>
      </p:sp>
      <p:sp>
        <p:nvSpPr>
          <p:cNvPr id="3" name="Content Placeholder 2"/>
          <p:cNvSpPr>
            <a:spLocks noGrp="1"/>
          </p:cNvSpPr>
          <p:nvPr>
            <p:ph idx="1"/>
          </p:nvPr>
        </p:nvSpPr>
        <p:spPr>
          <a:xfrm>
            <a:off x="609600" y="1951038"/>
            <a:ext cx="3886200" cy="4144962"/>
          </a:xfrm>
        </p:spPr>
        <p:txBody>
          <a:bodyPr/>
          <a:lstStyle/>
          <a:p>
            <a:r>
              <a:rPr lang="en-US" dirty="0" err="1" smtClean="0"/>
              <a:t>Rt</a:t>
            </a:r>
            <a:r>
              <a:rPr lang="en-US" dirty="0" smtClean="0"/>
              <a:t> Click on “Creeping Flow”</a:t>
            </a:r>
          </a:p>
          <a:p>
            <a:r>
              <a:rPr lang="en-US" dirty="0" smtClean="0"/>
              <a:t>Choose “Outlet”</a:t>
            </a:r>
          </a:p>
          <a:p>
            <a:endParaRPr lang="en-US" dirty="0" smtClean="0"/>
          </a:p>
          <a:p>
            <a:r>
              <a:rPr lang="en-US" dirty="0" smtClean="0"/>
              <a:t>Select the three right-most vertical flow boundaries</a:t>
            </a:r>
          </a:p>
          <a:p>
            <a:endParaRPr lang="en-US" dirty="0" smtClean="0"/>
          </a:p>
          <a:p>
            <a:r>
              <a:rPr lang="en-US" dirty="0" smtClean="0"/>
              <a:t>Leave “Boundary Condition” as “Pressure, …”</a:t>
            </a:r>
          </a:p>
          <a:p>
            <a:endParaRPr lang="en-US" dirty="0" smtClean="0"/>
          </a:p>
          <a:p>
            <a:r>
              <a:rPr lang="en-US" dirty="0" smtClean="0"/>
              <a:t>Leave Pressure as “0”</a:t>
            </a:r>
            <a:endParaRPr lang="en-US" dirty="0"/>
          </a:p>
        </p:txBody>
      </p:sp>
      <p:sp>
        <p:nvSpPr>
          <p:cNvPr id="6" name="Rectangle 5"/>
          <p:cNvSpPr/>
          <p:nvPr/>
        </p:nvSpPr>
        <p:spPr>
          <a:xfrm flipV="1">
            <a:off x="8839200" y="2623456"/>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4724400" y="4909456"/>
            <a:ext cx="2438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5181600" y="5791200"/>
            <a:ext cx="3810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8686800" y="3124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8686800" y="21336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475"/>
            <a:ext cx="8534400" cy="1046163"/>
          </a:xfrm>
        </p:spPr>
        <p:txBody>
          <a:bodyPr/>
          <a:lstStyle/>
          <a:p>
            <a:r>
              <a:rPr lang="it-IT" dirty="0" smtClean="0"/>
              <a:t>In Reality – Multiple Sets of Physics Interact</a:t>
            </a:r>
            <a:endParaRPr lang="en-US" dirty="0"/>
          </a:p>
        </p:txBody>
      </p:sp>
      <p:sp>
        <p:nvSpPr>
          <p:cNvPr id="3" name="Content Placeholder 2"/>
          <p:cNvSpPr>
            <a:spLocks noGrp="1"/>
          </p:cNvSpPr>
          <p:nvPr>
            <p:ph idx="1"/>
          </p:nvPr>
        </p:nvSpPr>
        <p:spPr>
          <a:xfrm>
            <a:off x="609600" y="5943600"/>
            <a:ext cx="5867400" cy="914400"/>
          </a:xfrm>
        </p:spPr>
        <p:txBody>
          <a:bodyPr/>
          <a:lstStyle/>
          <a:p>
            <a:r>
              <a:rPr lang="en-US" dirty="0" smtClean="0"/>
              <a:t>Typically bi-directional nonlinear coupling between multiple physical processes</a:t>
            </a:r>
            <a:endParaRPr lang="en-US" dirty="0"/>
          </a:p>
        </p:txBody>
      </p:sp>
      <p:pic>
        <p:nvPicPr>
          <p:cNvPr id="4" name="Picture 4"/>
          <p:cNvPicPr>
            <a:picLocks noChangeAspect="1" noChangeArrowheads="1"/>
          </p:cNvPicPr>
          <p:nvPr/>
        </p:nvPicPr>
        <p:blipFill>
          <a:blip r:embed="rId3" cstate="print"/>
          <a:srcRect/>
          <a:stretch>
            <a:fillRect/>
          </a:stretch>
        </p:blipFill>
        <p:spPr bwMode="auto">
          <a:xfrm>
            <a:off x="1447800" y="1524000"/>
            <a:ext cx="6215063" cy="44116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Channel Depth</a:t>
            </a:r>
            <a:endParaRPr lang="en-US" dirty="0"/>
          </a:p>
        </p:txBody>
      </p:sp>
      <p:sp>
        <p:nvSpPr>
          <p:cNvPr id="3" name="Content Placeholder 2"/>
          <p:cNvSpPr>
            <a:spLocks noGrp="1"/>
          </p:cNvSpPr>
          <p:nvPr>
            <p:ph idx="1"/>
          </p:nvPr>
        </p:nvSpPr>
        <p:spPr>
          <a:xfrm>
            <a:off x="609600" y="1951038"/>
            <a:ext cx="3886200" cy="4144962"/>
          </a:xfrm>
        </p:spPr>
        <p:txBody>
          <a:bodyPr/>
          <a:lstStyle/>
          <a:p>
            <a:r>
              <a:rPr lang="en-US" dirty="0" smtClean="0"/>
              <a:t>Highlight “Creeping Flow”</a:t>
            </a:r>
          </a:p>
          <a:p>
            <a:endParaRPr lang="en-US" dirty="0" smtClean="0"/>
          </a:p>
          <a:p>
            <a:r>
              <a:rPr lang="en-US" dirty="0" smtClean="0"/>
              <a:t>Change Compressibility to “Incompressible flow”</a:t>
            </a:r>
          </a:p>
          <a:p>
            <a:endParaRPr lang="en-US" dirty="0" smtClean="0"/>
          </a:p>
          <a:p>
            <a:r>
              <a:rPr lang="en-US" dirty="0" smtClean="0"/>
              <a:t>Select “Use shallow channel approximation”</a:t>
            </a:r>
          </a:p>
          <a:p>
            <a:endParaRPr lang="en-US" dirty="0" smtClean="0"/>
          </a:p>
          <a:p>
            <a:r>
              <a:rPr lang="en-US" dirty="0" smtClean="0"/>
              <a:t>Enter </a:t>
            </a:r>
            <a:r>
              <a:rPr lang="en-US" dirty="0" err="1" smtClean="0"/>
              <a:t>d</a:t>
            </a:r>
            <a:r>
              <a:rPr lang="en-US" baseline="-25000" dirty="0" err="1" smtClean="0"/>
              <a:t>z</a:t>
            </a:r>
            <a:r>
              <a:rPr lang="en-US" dirty="0" smtClean="0"/>
              <a:t> as “50e-6”</a:t>
            </a:r>
          </a:p>
          <a:p>
            <a:endParaRPr lang="en-US" dirty="0"/>
          </a:p>
        </p:txBody>
      </p:sp>
      <p:pic>
        <p:nvPicPr>
          <p:cNvPr id="61442" name="Picture 2"/>
          <p:cNvPicPr>
            <a:picLocks noChangeAspect="1" noChangeArrowheads="1"/>
          </p:cNvPicPr>
          <p:nvPr/>
        </p:nvPicPr>
        <p:blipFill>
          <a:blip r:embed="rId2" cstate="print"/>
          <a:srcRect/>
          <a:stretch>
            <a:fillRect/>
          </a:stretch>
        </p:blipFill>
        <p:spPr bwMode="auto">
          <a:xfrm>
            <a:off x="5105400" y="1066800"/>
            <a:ext cx="3535964" cy="4724400"/>
          </a:xfrm>
          <a:prstGeom prst="rect">
            <a:avLst/>
          </a:prstGeom>
          <a:noFill/>
          <a:ln w="9525">
            <a:noFill/>
            <a:miter lim="800000"/>
            <a:headEnd/>
            <a:tailEnd/>
          </a:ln>
        </p:spPr>
      </p:pic>
      <p:sp>
        <p:nvSpPr>
          <p:cNvPr id="5" name="Rectangle 4"/>
          <p:cNvSpPr/>
          <p:nvPr/>
        </p:nvSpPr>
        <p:spPr>
          <a:xfrm flipV="1">
            <a:off x="5257800" y="4800600"/>
            <a:ext cx="990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5312228" y="4169228"/>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5257800" y="1524000"/>
            <a:ext cx="1905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the Infinite Element Domain</a:t>
            </a:r>
            <a:endParaRPr lang="en-US" dirty="0"/>
          </a:p>
        </p:txBody>
      </p:sp>
      <p:sp>
        <p:nvSpPr>
          <p:cNvPr id="3" name="Content Placeholder 2"/>
          <p:cNvSpPr>
            <a:spLocks noGrp="1"/>
          </p:cNvSpPr>
          <p:nvPr>
            <p:ph idx="1"/>
          </p:nvPr>
        </p:nvSpPr>
        <p:spPr>
          <a:xfrm>
            <a:off x="609600" y="1752600"/>
            <a:ext cx="4876800" cy="4144962"/>
          </a:xfrm>
        </p:spPr>
        <p:txBody>
          <a:bodyPr/>
          <a:lstStyle/>
          <a:p>
            <a:r>
              <a:rPr lang="en-US" dirty="0" err="1" smtClean="0"/>
              <a:t>Rt</a:t>
            </a:r>
            <a:r>
              <a:rPr lang="en-US" dirty="0" smtClean="0"/>
              <a:t> Click on “Mesh 1”</a:t>
            </a:r>
          </a:p>
          <a:p>
            <a:r>
              <a:rPr lang="en-US" dirty="0" smtClean="0"/>
              <a:t>Choose “Mapped”</a:t>
            </a:r>
          </a:p>
          <a:p>
            <a:r>
              <a:rPr lang="en-US" dirty="0" smtClean="0"/>
              <a:t>Select the 4 Infinite Element domains</a:t>
            </a:r>
          </a:p>
          <a:p>
            <a:endParaRPr lang="en-US" dirty="0" smtClean="0"/>
          </a:p>
          <a:p>
            <a:r>
              <a:rPr lang="en-US" dirty="0" err="1" smtClean="0"/>
              <a:t>Rt</a:t>
            </a:r>
            <a:r>
              <a:rPr lang="en-US" dirty="0" smtClean="0"/>
              <a:t> Click on “Mapped 1”</a:t>
            </a:r>
          </a:p>
          <a:p>
            <a:r>
              <a:rPr lang="en-US" dirty="0" smtClean="0"/>
              <a:t>Choose “Distribution”</a:t>
            </a:r>
          </a:p>
          <a:p>
            <a:r>
              <a:rPr lang="en-US" dirty="0" smtClean="0"/>
              <a:t>Select the top vertical boundary</a:t>
            </a:r>
          </a:p>
          <a:p>
            <a:r>
              <a:rPr lang="en-US" dirty="0" smtClean="0"/>
              <a:t>Number of Elements: 3</a:t>
            </a:r>
          </a:p>
          <a:p>
            <a:endParaRPr lang="en-US" dirty="0" smtClean="0"/>
          </a:p>
          <a:p>
            <a:r>
              <a:rPr lang="en-US" dirty="0" err="1" smtClean="0"/>
              <a:t>Rt</a:t>
            </a:r>
            <a:r>
              <a:rPr lang="en-US" dirty="0" smtClean="0"/>
              <a:t> Click on “Mapped 1”</a:t>
            </a:r>
          </a:p>
          <a:p>
            <a:r>
              <a:rPr lang="en-US" dirty="0" smtClean="0"/>
              <a:t>Choose “Distribution”</a:t>
            </a:r>
          </a:p>
          <a:p>
            <a:r>
              <a:rPr lang="en-US" dirty="0" smtClean="0"/>
              <a:t>Select the outer circle boundaries</a:t>
            </a:r>
          </a:p>
          <a:p>
            <a:r>
              <a:rPr lang="en-US" dirty="0" smtClean="0"/>
              <a:t>Number of Elements: 15</a:t>
            </a:r>
          </a:p>
          <a:p>
            <a:endParaRPr lang="en-US" dirty="0"/>
          </a:p>
        </p:txBody>
      </p:sp>
      <p:pic>
        <p:nvPicPr>
          <p:cNvPr id="62466" name="Picture 2"/>
          <p:cNvPicPr>
            <a:picLocks noChangeAspect="1" noChangeArrowheads="1"/>
          </p:cNvPicPr>
          <p:nvPr/>
        </p:nvPicPr>
        <p:blipFill>
          <a:blip r:embed="rId2" cstate="print"/>
          <a:srcRect/>
          <a:stretch>
            <a:fillRect/>
          </a:stretch>
        </p:blipFill>
        <p:spPr bwMode="auto">
          <a:xfrm>
            <a:off x="5181600" y="3124200"/>
            <a:ext cx="3700530" cy="1219200"/>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6934200" y="990600"/>
            <a:ext cx="2014098" cy="1943100"/>
          </a:xfrm>
          <a:prstGeom prst="rect">
            <a:avLst/>
          </a:prstGeom>
          <a:noFill/>
          <a:ln w="9525">
            <a:noFill/>
            <a:miter lim="800000"/>
            <a:headEnd/>
            <a:tailEnd/>
          </a:ln>
        </p:spPr>
      </p:pic>
      <p:pic>
        <p:nvPicPr>
          <p:cNvPr id="62468" name="Picture 4"/>
          <p:cNvPicPr>
            <a:picLocks noChangeAspect="1" noChangeArrowheads="1"/>
          </p:cNvPicPr>
          <p:nvPr/>
        </p:nvPicPr>
        <p:blipFill>
          <a:blip r:embed="rId4" cstate="print"/>
          <a:srcRect/>
          <a:stretch>
            <a:fillRect/>
          </a:stretch>
        </p:blipFill>
        <p:spPr bwMode="auto">
          <a:xfrm>
            <a:off x="5029200" y="4493992"/>
            <a:ext cx="2286000" cy="2185884"/>
          </a:xfrm>
          <a:prstGeom prst="rect">
            <a:avLst/>
          </a:prstGeom>
          <a:noFill/>
          <a:ln w="9525">
            <a:noFill/>
            <a:miter lim="800000"/>
            <a:headEnd/>
            <a:tailEnd/>
          </a:ln>
        </p:spPr>
      </p:pic>
      <p:sp>
        <p:nvSpPr>
          <p:cNvPr id="7" name="Rectangle 6"/>
          <p:cNvSpPr/>
          <p:nvPr/>
        </p:nvSpPr>
        <p:spPr>
          <a:xfrm flipV="1">
            <a:off x="7010400" y="3048000"/>
            <a:ext cx="2286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990600" y="4343400"/>
            <a:ext cx="2743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990600" y="6172200"/>
            <a:ext cx="2895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9" name="Picture 5"/>
          <p:cNvPicPr>
            <a:picLocks noChangeAspect="1" noChangeArrowheads="1"/>
          </p:cNvPicPr>
          <p:nvPr/>
        </p:nvPicPr>
        <p:blipFill>
          <a:blip r:embed="rId5" cstate="print"/>
          <a:srcRect/>
          <a:stretch>
            <a:fillRect/>
          </a:stretch>
        </p:blipFill>
        <p:spPr bwMode="auto">
          <a:xfrm>
            <a:off x="7315200" y="4876800"/>
            <a:ext cx="1828800" cy="1374243"/>
          </a:xfrm>
          <a:prstGeom prst="rect">
            <a:avLst/>
          </a:prstGeom>
          <a:noFill/>
          <a:ln w="9525">
            <a:noFill/>
            <a:miter lim="800000"/>
            <a:headEnd/>
            <a:tailEnd/>
          </a:ln>
        </p:spPr>
      </p:pic>
      <p:sp>
        <p:nvSpPr>
          <p:cNvPr id="11" name="Rectangle 10"/>
          <p:cNvSpPr/>
          <p:nvPr/>
        </p:nvSpPr>
        <p:spPr>
          <a:xfrm flipV="1">
            <a:off x="7467600" y="59436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70" name="Picture 6"/>
          <p:cNvPicPr>
            <a:picLocks noChangeAspect="1" noChangeArrowheads="1"/>
          </p:cNvPicPr>
          <p:nvPr/>
        </p:nvPicPr>
        <p:blipFill>
          <a:blip r:embed="rId6" cstate="print"/>
          <a:srcRect/>
          <a:stretch>
            <a:fillRect/>
          </a:stretch>
        </p:blipFill>
        <p:spPr bwMode="auto">
          <a:xfrm>
            <a:off x="4800600" y="3200400"/>
            <a:ext cx="1562100" cy="1200150"/>
          </a:xfrm>
          <a:prstGeom prst="rect">
            <a:avLst/>
          </a:prstGeom>
          <a:noFill/>
          <a:ln w="9525">
            <a:noFill/>
            <a:miter lim="800000"/>
            <a:headEnd/>
            <a:tailEnd/>
          </a:ln>
        </p:spPr>
      </p:pic>
      <p:sp>
        <p:nvSpPr>
          <p:cNvPr id="13" name="Rectangle 12"/>
          <p:cNvSpPr/>
          <p:nvPr/>
        </p:nvSpPr>
        <p:spPr>
          <a:xfrm flipV="1">
            <a:off x="4887686" y="4136572"/>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3493" name="Picture 5"/>
          <p:cNvPicPr>
            <a:picLocks noChangeAspect="1" noChangeArrowheads="1"/>
          </p:cNvPicPr>
          <p:nvPr/>
        </p:nvPicPr>
        <p:blipFill>
          <a:blip r:embed="rId2" cstate="print"/>
          <a:srcRect/>
          <a:stretch>
            <a:fillRect/>
          </a:stretch>
        </p:blipFill>
        <p:spPr bwMode="auto">
          <a:xfrm>
            <a:off x="7315200" y="4876800"/>
            <a:ext cx="1730326" cy="1371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Mesh the Inlet Flow Channel</a:t>
            </a:r>
            <a:endParaRPr lang="en-US" dirty="0"/>
          </a:p>
        </p:txBody>
      </p:sp>
      <p:sp>
        <p:nvSpPr>
          <p:cNvPr id="3" name="Content Placeholder 2"/>
          <p:cNvSpPr>
            <a:spLocks noGrp="1"/>
          </p:cNvSpPr>
          <p:nvPr>
            <p:ph idx="1"/>
          </p:nvPr>
        </p:nvSpPr>
        <p:spPr>
          <a:xfrm>
            <a:off x="609600" y="1752600"/>
            <a:ext cx="4876800" cy="4144962"/>
          </a:xfrm>
        </p:spPr>
        <p:txBody>
          <a:bodyPr/>
          <a:lstStyle/>
          <a:p>
            <a:r>
              <a:rPr lang="en-US" dirty="0" err="1" smtClean="0"/>
              <a:t>Rt</a:t>
            </a:r>
            <a:r>
              <a:rPr lang="en-US" dirty="0" smtClean="0"/>
              <a:t> Click on “Mesh 1”</a:t>
            </a:r>
          </a:p>
          <a:p>
            <a:r>
              <a:rPr lang="en-US" dirty="0" smtClean="0"/>
              <a:t>Choose “Mapped”</a:t>
            </a:r>
          </a:p>
          <a:p>
            <a:r>
              <a:rPr lang="en-US" dirty="0" smtClean="0"/>
              <a:t>Select the inlet flow domain</a:t>
            </a:r>
          </a:p>
          <a:p>
            <a:endParaRPr lang="en-US" dirty="0" smtClean="0"/>
          </a:p>
          <a:p>
            <a:r>
              <a:rPr lang="en-US" dirty="0" err="1" smtClean="0"/>
              <a:t>Rt</a:t>
            </a:r>
            <a:r>
              <a:rPr lang="en-US" dirty="0" smtClean="0"/>
              <a:t> Click on “Mapped 2”</a:t>
            </a:r>
          </a:p>
          <a:p>
            <a:r>
              <a:rPr lang="en-US" dirty="0" smtClean="0"/>
              <a:t>Choose “Distribution”</a:t>
            </a:r>
          </a:p>
          <a:p>
            <a:r>
              <a:rPr lang="en-US" dirty="0" smtClean="0"/>
              <a:t>Select right vertical boundary</a:t>
            </a:r>
          </a:p>
          <a:p>
            <a:r>
              <a:rPr lang="en-US" dirty="0" smtClean="0"/>
              <a:t>Number of Elements: 10</a:t>
            </a:r>
          </a:p>
          <a:p>
            <a:endParaRPr lang="en-US" dirty="0" smtClean="0"/>
          </a:p>
          <a:p>
            <a:r>
              <a:rPr lang="en-US" dirty="0" err="1" smtClean="0"/>
              <a:t>Rt</a:t>
            </a:r>
            <a:r>
              <a:rPr lang="en-US" dirty="0" smtClean="0"/>
              <a:t> Click on “Mapped 2”</a:t>
            </a:r>
          </a:p>
          <a:p>
            <a:r>
              <a:rPr lang="en-US" dirty="0" smtClean="0"/>
              <a:t>Choose “Distribution”</a:t>
            </a:r>
          </a:p>
          <a:p>
            <a:r>
              <a:rPr lang="en-US" dirty="0" smtClean="0"/>
              <a:t>Select top inlet channel boundary</a:t>
            </a:r>
          </a:p>
          <a:p>
            <a:r>
              <a:rPr lang="en-US" dirty="0" smtClean="0"/>
              <a:t>Number of Elements: 1500</a:t>
            </a:r>
          </a:p>
          <a:p>
            <a:endParaRPr lang="en-US" dirty="0"/>
          </a:p>
        </p:txBody>
      </p:sp>
      <p:sp>
        <p:nvSpPr>
          <p:cNvPr id="8" name="Rectangle 7"/>
          <p:cNvSpPr/>
          <p:nvPr/>
        </p:nvSpPr>
        <p:spPr>
          <a:xfrm flipV="1">
            <a:off x="990600" y="4343400"/>
            <a:ext cx="2971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V="1">
            <a:off x="990600" y="6172200"/>
            <a:ext cx="3124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V="1">
            <a:off x="7467600" y="5943600"/>
            <a:ext cx="38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p:cNvPicPr>
            <a:picLocks noChangeAspect="1" noChangeArrowheads="1"/>
          </p:cNvPicPr>
          <p:nvPr/>
        </p:nvPicPr>
        <p:blipFill>
          <a:blip r:embed="rId3" cstate="print"/>
          <a:srcRect/>
          <a:stretch>
            <a:fillRect/>
          </a:stretch>
        </p:blipFill>
        <p:spPr bwMode="auto">
          <a:xfrm>
            <a:off x="6477000" y="609600"/>
            <a:ext cx="2343150" cy="2237603"/>
          </a:xfrm>
          <a:prstGeom prst="rect">
            <a:avLst/>
          </a:prstGeom>
          <a:noFill/>
          <a:ln w="9525">
            <a:noFill/>
            <a:miter lim="800000"/>
            <a:headEnd/>
            <a:tailEnd/>
          </a:ln>
        </p:spPr>
      </p:pic>
      <p:pic>
        <p:nvPicPr>
          <p:cNvPr id="63491" name="Picture 3"/>
          <p:cNvPicPr>
            <a:picLocks noChangeAspect="1" noChangeArrowheads="1"/>
          </p:cNvPicPr>
          <p:nvPr/>
        </p:nvPicPr>
        <p:blipFill>
          <a:blip r:embed="rId4" cstate="print"/>
          <a:srcRect/>
          <a:stretch>
            <a:fillRect/>
          </a:stretch>
        </p:blipFill>
        <p:spPr bwMode="auto">
          <a:xfrm>
            <a:off x="4572000" y="3124200"/>
            <a:ext cx="2714625" cy="1562100"/>
          </a:xfrm>
          <a:prstGeom prst="rect">
            <a:avLst/>
          </a:prstGeom>
          <a:noFill/>
          <a:ln w="9525">
            <a:noFill/>
            <a:miter lim="800000"/>
            <a:headEnd/>
            <a:tailEnd/>
          </a:ln>
        </p:spPr>
      </p:pic>
      <p:pic>
        <p:nvPicPr>
          <p:cNvPr id="63492" name="Picture 4"/>
          <p:cNvPicPr>
            <a:picLocks noChangeAspect="1" noChangeArrowheads="1"/>
          </p:cNvPicPr>
          <p:nvPr/>
        </p:nvPicPr>
        <p:blipFill>
          <a:blip r:embed="rId5" cstate="print"/>
          <a:srcRect/>
          <a:stretch>
            <a:fillRect/>
          </a:stretch>
        </p:blipFill>
        <p:spPr bwMode="auto">
          <a:xfrm>
            <a:off x="4953000" y="4876800"/>
            <a:ext cx="2329704" cy="1676400"/>
          </a:xfrm>
          <a:prstGeom prst="rect">
            <a:avLst/>
          </a:prstGeom>
          <a:noFill/>
          <a:ln w="9525">
            <a:noFill/>
            <a:miter lim="800000"/>
            <a:headEnd/>
            <a:tailEnd/>
          </a:ln>
        </p:spPr>
      </p:pic>
      <p:pic>
        <p:nvPicPr>
          <p:cNvPr id="63494" name="Picture 6"/>
          <p:cNvPicPr>
            <a:picLocks noChangeAspect="1" noChangeArrowheads="1"/>
          </p:cNvPicPr>
          <p:nvPr/>
        </p:nvPicPr>
        <p:blipFill>
          <a:blip r:embed="rId6" cstate="print"/>
          <a:srcRect/>
          <a:stretch>
            <a:fillRect/>
          </a:stretch>
        </p:blipFill>
        <p:spPr bwMode="auto">
          <a:xfrm>
            <a:off x="7315200" y="3200400"/>
            <a:ext cx="1788566" cy="1371600"/>
          </a:xfrm>
          <a:prstGeom prst="rect">
            <a:avLst/>
          </a:prstGeom>
          <a:noFill/>
          <a:ln w="9525">
            <a:noFill/>
            <a:miter lim="800000"/>
            <a:headEnd/>
            <a:tailEnd/>
          </a:ln>
        </p:spPr>
      </p:pic>
      <p:sp>
        <p:nvSpPr>
          <p:cNvPr id="7" name="Rectangle 6"/>
          <p:cNvSpPr/>
          <p:nvPr/>
        </p:nvSpPr>
        <p:spPr>
          <a:xfrm flipV="1">
            <a:off x="6629400" y="3657600"/>
            <a:ext cx="152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7467600" y="4267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4876800" y="5486400"/>
            <a:ext cx="1752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the Small Flow Rectangle</a:t>
            </a:r>
            <a:endParaRPr lang="en-US" dirty="0"/>
          </a:p>
        </p:txBody>
      </p:sp>
      <p:sp>
        <p:nvSpPr>
          <p:cNvPr id="3" name="Content Placeholder 2"/>
          <p:cNvSpPr>
            <a:spLocks noGrp="1"/>
          </p:cNvSpPr>
          <p:nvPr>
            <p:ph idx="1"/>
          </p:nvPr>
        </p:nvSpPr>
        <p:spPr>
          <a:xfrm>
            <a:off x="609600" y="1752600"/>
            <a:ext cx="4876800" cy="4144962"/>
          </a:xfrm>
        </p:spPr>
        <p:txBody>
          <a:bodyPr/>
          <a:lstStyle/>
          <a:p>
            <a:r>
              <a:rPr lang="en-US" dirty="0" err="1" smtClean="0"/>
              <a:t>Rt</a:t>
            </a:r>
            <a:r>
              <a:rPr lang="en-US" dirty="0" smtClean="0"/>
              <a:t> Click on “Mesh 1”</a:t>
            </a:r>
          </a:p>
          <a:p>
            <a:r>
              <a:rPr lang="en-US" dirty="0" smtClean="0"/>
              <a:t>Choose “Mapped”</a:t>
            </a:r>
          </a:p>
          <a:p>
            <a:r>
              <a:rPr lang="en-US" dirty="0" smtClean="0"/>
              <a:t>Select the small flow domain</a:t>
            </a:r>
          </a:p>
          <a:p>
            <a:endParaRPr lang="en-US" dirty="0" smtClean="0"/>
          </a:p>
          <a:p>
            <a:r>
              <a:rPr lang="en-US" dirty="0" err="1" smtClean="0"/>
              <a:t>Rt</a:t>
            </a:r>
            <a:r>
              <a:rPr lang="en-US" dirty="0" smtClean="0"/>
              <a:t> Click on “Mapped 3”</a:t>
            </a:r>
          </a:p>
          <a:p>
            <a:r>
              <a:rPr lang="en-US" dirty="0" smtClean="0"/>
              <a:t>Choose “Distribution”</a:t>
            </a:r>
          </a:p>
          <a:p>
            <a:r>
              <a:rPr lang="en-US" dirty="0" smtClean="0"/>
              <a:t>Select top rectangle boundary</a:t>
            </a:r>
          </a:p>
          <a:p>
            <a:r>
              <a:rPr lang="en-US" dirty="0" smtClean="0"/>
              <a:t>Number of Elements: 10</a:t>
            </a:r>
          </a:p>
          <a:p>
            <a:endParaRPr lang="en-US" dirty="0" smtClean="0"/>
          </a:p>
          <a:p>
            <a:r>
              <a:rPr lang="en-US" dirty="0" smtClean="0"/>
              <a:t>Build All</a:t>
            </a:r>
          </a:p>
          <a:p>
            <a:endParaRPr lang="en-US" dirty="0" smtClean="0"/>
          </a:p>
          <a:p>
            <a:endParaRPr lang="en-US" dirty="0"/>
          </a:p>
        </p:txBody>
      </p:sp>
      <p:sp>
        <p:nvSpPr>
          <p:cNvPr id="8" name="Rectangle 7"/>
          <p:cNvSpPr/>
          <p:nvPr/>
        </p:nvSpPr>
        <p:spPr>
          <a:xfrm flipV="1">
            <a:off x="990600" y="4343400"/>
            <a:ext cx="29718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4" name="Picture 6"/>
          <p:cNvPicPr>
            <a:picLocks noChangeAspect="1" noChangeArrowheads="1"/>
          </p:cNvPicPr>
          <p:nvPr/>
        </p:nvPicPr>
        <p:blipFill>
          <a:blip r:embed="rId2" cstate="print"/>
          <a:srcRect/>
          <a:stretch>
            <a:fillRect/>
          </a:stretch>
        </p:blipFill>
        <p:spPr bwMode="auto">
          <a:xfrm>
            <a:off x="7315200" y="3200400"/>
            <a:ext cx="1788566" cy="1371600"/>
          </a:xfrm>
          <a:prstGeom prst="rect">
            <a:avLst/>
          </a:prstGeom>
          <a:noFill/>
          <a:ln w="9525">
            <a:noFill/>
            <a:miter lim="800000"/>
            <a:headEnd/>
            <a:tailEnd/>
          </a:ln>
        </p:spPr>
      </p:pic>
      <p:sp>
        <p:nvSpPr>
          <p:cNvPr id="13" name="Rectangle 12"/>
          <p:cNvSpPr/>
          <p:nvPr/>
        </p:nvSpPr>
        <p:spPr>
          <a:xfrm flipV="1">
            <a:off x="7467600" y="4267200"/>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514" name="Picture 2"/>
          <p:cNvPicPr>
            <a:picLocks noChangeAspect="1" noChangeArrowheads="1"/>
          </p:cNvPicPr>
          <p:nvPr/>
        </p:nvPicPr>
        <p:blipFill>
          <a:blip r:embed="rId3" cstate="print"/>
          <a:srcRect/>
          <a:stretch>
            <a:fillRect/>
          </a:stretch>
        </p:blipFill>
        <p:spPr bwMode="auto">
          <a:xfrm>
            <a:off x="6553200" y="914400"/>
            <a:ext cx="2394858" cy="1828800"/>
          </a:xfrm>
          <a:prstGeom prst="rect">
            <a:avLst/>
          </a:prstGeom>
          <a:noFill/>
          <a:ln w="9525">
            <a:noFill/>
            <a:miter lim="800000"/>
            <a:headEnd/>
            <a:tailEnd/>
          </a:ln>
        </p:spPr>
      </p:pic>
      <p:pic>
        <p:nvPicPr>
          <p:cNvPr id="64515" name="Picture 3"/>
          <p:cNvPicPr>
            <a:picLocks noChangeAspect="1" noChangeArrowheads="1"/>
          </p:cNvPicPr>
          <p:nvPr/>
        </p:nvPicPr>
        <p:blipFill>
          <a:blip r:embed="rId4" cstate="print"/>
          <a:srcRect l="49383"/>
          <a:stretch>
            <a:fillRect/>
          </a:stretch>
        </p:blipFill>
        <p:spPr bwMode="auto">
          <a:xfrm>
            <a:off x="5410200" y="2971800"/>
            <a:ext cx="1781175" cy="1678956"/>
          </a:xfrm>
          <a:prstGeom prst="rect">
            <a:avLst/>
          </a:prstGeom>
          <a:noFill/>
          <a:ln w="9525">
            <a:noFill/>
            <a:miter lim="800000"/>
            <a:headEnd/>
            <a:tailEnd/>
          </a:ln>
        </p:spPr>
      </p:pic>
      <p:sp>
        <p:nvSpPr>
          <p:cNvPr id="17" name="Rectangle 16"/>
          <p:cNvSpPr/>
          <p:nvPr/>
        </p:nvSpPr>
        <p:spPr>
          <a:xfrm flipV="1">
            <a:off x="6096000" y="35052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516" name="Picture 4"/>
          <p:cNvPicPr>
            <a:picLocks noChangeAspect="1" noChangeArrowheads="1"/>
          </p:cNvPicPr>
          <p:nvPr/>
        </p:nvPicPr>
        <p:blipFill>
          <a:blip r:embed="rId5" cstate="print"/>
          <a:srcRect/>
          <a:stretch>
            <a:fillRect/>
          </a:stretch>
        </p:blipFill>
        <p:spPr bwMode="auto">
          <a:xfrm>
            <a:off x="4076700" y="4746805"/>
            <a:ext cx="2476500" cy="2034993"/>
          </a:xfrm>
          <a:prstGeom prst="rect">
            <a:avLst/>
          </a:prstGeom>
          <a:noFill/>
          <a:ln w="9525">
            <a:noFill/>
            <a:miter lim="800000"/>
            <a:headEnd/>
            <a:tailEnd/>
          </a:ln>
        </p:spPr>
      </p:pic>
    </p:spTree>
  </p:cSld>
  <p:clrMapOvr>
    <a:masterClrMapping/>
  </p:clrMapOvr>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Mesh the Outlet Channels</a:t>
            </a:r>
            <a:endParaRPr lang="en-US" dirty="0"/>
          </a:p>
        </p:txBody>
      </p:sp>
      <p:sp>
        <p:nvSpPr>
          <p:cNvPr id="3" name="Content Placeholder 2"/>
          <p:cNvSpPr>
            <a:spLocks noGrp="1"/>
          </p:cNvSpPr>
          <p:nvPr>
            <p:ph idx="1"/>
          </p:nvPr>
        </p:nvSpPr>
        <p:spPr>
          <a:xfrm>
            <a:off x="609600" y="1752600"/>
            <a:ext cx="4876800" cy="4144962"/>
          </a:xfrm>
        </p:spPr>
        <p:txBody>
          <a:bodyPr/>
          <a:lstStyle/>
          <a:p>
            <a:r>
              <a:rPr lang="en-US" dirty="0" err="1" smtClean="0"/>
              <a:t>Rt</a:t>
            </a:r>
            <a:r>
              <a:rPr lang="en-US" dirty="0" smtClean="0"/>
              <a:t> Click on “Mesh 1”</a:t>
            </a:r>
          </a:p>
          <a:p>
            <a:r>
              <a:rPr lang="en-US" dirty="0" smtClean="0"/>
              <a:t>Choose “Mapped”</a:t>
            </a:r>
          </a:p>
          <a:p>
            <a:r>
              <a:rPr lang="en-US" dirty="0" smtClean="0"/>
              <a:t>Select the 3 outlet flow domains</a:t>
            </a:r>
          </a:p>
          <a:p>
            <a:pPr>
              <a:buNone/>
            </a:pPr>
            <a:endParaRPr lang="en-US" dirty="0" smtClean="0"/>
          </a:p>
          <a:p>
            <a:r>
              <a:rPr lang="en-US" dirty="0" smtClean="0"/>
              <a:t>Build All</a:t>
            </a:r>
          </a:p>
          <a:p>
            <a:endParaRPr lang="en-US" dirty="0" smtClean="0"/>
          </a:p>
          <a:p>
            <a:endParaRPr lang="en-US" dirty="0"/>
          </a:p>
        </p:txBody>
      </p:sp>
      <p:pic>
        <p:nvPicPr>
          <p:cNvPr id="65538" name="Picture 2"/>
          <p:cNvPicPr>
            <a:picLocks noChangeAspect="1" noChangeArrowheads="1"/>
          </p:cNvPicPr>
          <p:nvPr/>
        </p:nvPicPr>
        <p:blipFill>
          <a:blip r:embed="rId2" cstate="print"/>
          <a:srcRect/>
          <a:stretch>
            <a:fillRect/>
          </a:stretch>
        </p:blipFill>
        <p:spPr bwMode="auto">
          <a:xfrm>
            <a:off x="5867400" y="685800"/>
            <a:ext cx="2447925" cy="1994434"/>
          </a:xfrm>
          <a:prstGeom prst="rect">
            <a:avLst/>
          </a:prstGeom>
          <a:noFill/>
          <a:ln w="9525">
            <a:noFill/>
            <a:miter lim="800000"/>
            <a:headEnd/>
            <a:tailEnd/>
          </a:ln>
        </p:spPr>
      </p:pic>
      <p:pic>
        <p:nvPicPr>
          <p:cNvPr id="65539" name="Picture 3"/>
          <p:cNvPicPr>
            <a:picLocks noChangeAspect="1" noChangeArrowheads="1"/>
          </p:cNvPicPr>
          <p:nvPr/>
        </p:nvPicPr>
        <p:blipFill>
          <a:blip r:embed="rId3" cstate="print"/>
          <a:srcRect/>
          <a:stretch>
            <a:fillRect/>
          </a:stretch>
        </p:blipFill>
        <p:spPr bwMode="auto">
          <a:xfrm>
            <a:off x="2895600" y="3048000"/>
            <a:ext cx="3962400" cy="3585029"/>
          </a:xfrm>
          <a:prstGeom prst="rect">
            <a:avLst/>
          </a:prstGeom>
          <a:noFill/>
          <a:ln w="9525">
            <a:noFill/>
            <a:miter lim="800000"/>
            <a:headEnd/>
            <a:tailEnd/>
          </a:ln>
        </p:spPr>
      </p:pic>
    </p:spTree>
  </p:cSld>
  <p:clrMapOvr>
    <a:masterClrMapping/>
  </p:clrMapOvr>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cstate="print"/>
          <a:srcRect/>
          <a:stretch>
            <a:fillRect/>
          </a:stretch>
        </p:blipFill>
        <p:spPr bwMode="auto">
          <a:xfrm>
            <a:off x="6172200" y="609600"/>
            <a:ext cx="2209800" cy="330885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Distribution – Upper Outlet</a:t>
            </a:r>
            <a:endParaRPr lang="en-US" dirty="0"/>
          </a:p>
        </p:txBody>
      </p:sp>
      <p:sp>
        <p:nvSpPr>
          <p:cNvPr id="3" name="Content Placeholder 2"/>
          <p:cNvSpPr>
            <a:spLocks noGrp="1"/>
          </p:cNvSpPr>
          <p:nvPr>
            <p:ph idx="1"/>
          </p:nvPr>
        </p:nvSpPr>
        <p:spPr>
          <a:xfrm>
            <a:off x="609600" y="1752600"/>
            <a:ext cx="4572000" cy="4144962"/>
          </a:xfrm>
        </p:spPr>
        <p:txBody>
          <a:bodyPr/>
          <a:lstStyle/>
          <a:p>
            <a:r>
              <a:rPr lang="en-US" dirty="0" err="1" smtClean="0"/>
              <a:t>Rt</a:t>
            </a:r>
            <a:r>
              <a:rPr lang="en-US" dirty="0" smtClean="0"/>
              <a:t> Click on “Mapped 4”</a:t>
            </a:r>
          </a:p>
          <a:p>
            <a:r>
              <a:rPr lang="en-US" dirty="0" smtClean="0"/>
              <a:t>Choose “Distribution”</a:t>
            </a:r>
          </a:p>
          <a:p>
            <a:r>
              <a:rPr lang="en-US" dirty="0" smtClean="0"/>
              <a:t>Select BOTH the long upper outlet boundaries</a:t>
            </a:r>
          </a:p>
          <a:p>
            <a:endParaRPr lang="en-US" dirty="0" smtClean="0"/>
          </a:p>
          <a:p>
            <a:r>
              <a:rPr lang="en-US" dirty="0" smtClean="0"/>
              <a:t>Change to “Predefined distribution”</a:t>
            </a:r>
          </a:p>
          <a:p>
            <a:r>
              <a:rPr lang="en-US" dirty="0" smtClean="0"/>
              <a:t>Number of Elements: 70</a:t>
            </a:r>
          </a:p>
          <a:p>
            <a:r>
              <a:rPr lang="en-US" dirty="0" smtClean="0"/>
              <a:t>Element Ratio: 10</a:t>
            </a:r>
          </a:p>
          <a:p>
            <a:endParaRPr lang="en-US" dirty="0" smtClean="0"/>
          </a:p>
          <a:p>
            <a:r>
              <a:rPr lang="en-US" dirty="0" smtClean="0"/>
              <a:t>Distribution method: Arithmetic </a:t>
            </a:r>
            <a:r>
              <a:rPr lang="en-US" dirty="0" err="1" smtClean="0"/>
              <a:t>seq</a:t>
            </a:r>
            <a:endParaRPr lang="en-US" dirty="0" smtClean="0"/>
          </a:p>
          <a:p>
            <a:endParaRPr lang="en-US" dirty="0" smtClean="0"/>
          </a:p>
          <a:p>
            <a:r>
              <a:rPr lang="en-US" dirty="0" smtClean="0"/>
              <a:t>Build All</a:t>
            </a:r>
          </a:p>
          <a:p>
            <a:endParaRPr lang="en-US" dirty="0" smtClean="0"/>
          </a:p>
          <a:p>
            <a:endParaRPr lang="en-US" dirty="0"/>
          </a:p>
        </p:txBody>
      </p:sp>
      <p:sp>
        <p:nvSpPr>
          <p:cNvPr id="8" name="Rectangle 7"/>
          <p:cNvSpPr/>
          <p:nvPr/>
        </p:nvSpPr>
        <p:spPr>
          <a:xfrm flipV="1">
            <a:off x="6172200" y="2895600"/>
            <a:ext cx="2362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6172200" y="1230086"/>
            <a:ext cx="2362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6324600" y="1828800"/>
            <a:ext cx="9906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563" name="Picture 3"/>
          <p:cNvPicPr>
            <a:picLocks noChangeAspect="1" noChangeArrowheads="1"/>
          </p:cNvPicPr>
          <p:nvPr/>
        </p:nvPicPr>
        <p:blipFill>
          <a:blip r:embed="rId3" cstate="print"/>
          <a:srcRect/>
          <a:stretch>
            <a:fillRect/>
          </a:stretch>
        </p:blipFill>
        <p:spPr bwMode="auto">
          <a:xfrm>
            <a:off x="5334000" y="3733800"/>
            <a:ext cx="3465576" cy="2457855"/>
          </a:xfrm>
          <a:prstGeom prst="rect">
            <a:avLst/>
          </a:prstGeom>
          <a:noFill/>
          <a:ln w="9525">
            <a:noFill/>
            <a:miter lim="800000"/>
            <a:headEnd/>
            <a:tailEnd/>
          </a:ln>
        </p:spPr>
      </p:pic>
    </p:spTree>
  </p:cSld>
  <p:clrMapOvr>
    <a:masterClrMapping/>
  </p:clrMapOvr>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6248400" y="609600"/>
            <a:ext cx="1876778"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Distribution – Lower Outlet</a:t>
            </a:r>
            <a:endParaRPr lang="en-US" dirty="0"/>
          </a:p>
        </p:txBody>
      </p:sp>
      <p:sp>
        <p:nvSpPr>
          <p:cNvPr id="3" name="Content Placeholder 2"/>
          <p:cNvSpPr>
            <a:spLocks noGrp="1"/>
          </p:cNvSpPr>
          <p:nvPr>
            <p:ph idx="1"/>
          </p:nvPr>
        </p:nvSpPr>
        <p:spPr>
          <a:xfrm>
            <a:off x="609600" y="1752600"/>
            <a:ext cx="4572000" cy="4144962"/>
          </a:xfrm>
        </p:spPr>
        <p:txBody>
          <a:bodyPr/>
          <a:lstStyle/>
          <a:p>
            <a:r>
              <a:rPr lang="en-US" dirty="0" err="1" smtClean="0"/>
              <a:t>Rt</a:t>
            </a:r>
            <a:r>
              <a:rPr lang="en-US" dirty="0" smtClean="0"/>
              <a:t> Click on “Mapped 4”</a:t>
            </a:r>
          </a:p>
          <a:p>
            <a:r>
              <a:rPr lang="en-US" dirty="0" smtClean="0"/>
              <a:t>Choose “Distribution”</a:t>
            </a:r>
          </a:p>
          <a:p>
            <a:r>
              <a:rPr lang="en-US" dirty="0" smtClean="0"/>
              <a:t>Select BOTH the long lower outlet boundaries</a:t>
            </a:r>
          </a:p>
          <a:p>
            <a:endParaRPr lang="en-US" dirty="0" smtClean="0"/>
          </a:p>
          <a:p>
            <a:r>
              <a:rPr lang="en-US" dirty="0" smtClean="0"/>
              <a:t>Change to “Predefined distribution”</a:t>
            </a:r>
          </a:p>
          <a:p>
            <a:r>
              <a:rPr lang="en-US" dirty="0" smtClean="0"/>
              <a:t>Number of Elements: 70</a:t>
            </a:r>
          </a:p>
          <a:p>
            <a:r>
              <a:rPr lang="en-US" dirty="0" smtClean="0"/>
              <a:t>Element Ratio: 10</a:t>
            </a:r>
          </a:p>
          <a:p>
            <a:endParaRPr lang="en-US" dirty="0" smtClean="0"/>
          </a:p>
          <a:p>
            <a:r>
              <a:rPr lang="en-US" dirty="0" smtClean="0"/>
              <a:t>Distribution method: Arithmetic </a:t>
            </a:r>
            <a:r>
              <a:rPr lang="en-US" dirty="0" err="1" smtClean="0"/>
              <a:t>seq</a:t>
            </a:r>
            <a:endParaRPr lang="en-US" dirty="0" smtClean="0"/>
          </a:p>
          <a:p>
            <a:endParaRPr lang="en-US" dirty="0" smtClean="0"/>
          </a:p>
          <a:p>
            <a:r>
              <a:rPr lang="en-US" dirty="0" smtClean="0"/>
              <a:t>Choose “Reverse direction”</a:t>
            </a:r>
          </a:p>
          <a:p>
            <a:r>
              <a:rPr lang="en-US" dirty="0" smtClean="0"/>
              <a:t>Build All</a:t>
            </a:r>
          </a:p>
          <a:p>
            <a:endParaRPr lang="en-US" dirty="0" smtClean="0"/>
          </a:p>
          <a:p>
            <a:endParaRPr lang="en-US" dirty="0"/>
          </a:p>
        </p:txBody>
      </p:sp>
      <p:sp>
        <p:nvSpPr>
          <p:cNvPr id="8" name="Rectangle 7"/>
          <p:cNvSpPr/>
          <p:nvPr/>
        </p:nvSpPr>
        <p:spPr>
          <a:xfrm flipV="1">
            <a:off x="6324600" y="3178628"/>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6172200" y="1143000"/>
            <a:ext cx="2362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6400800" y="1676400"/>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6400800" y="2155372"/>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587" name="Picture 3"/>
          <p:cNvPicPr>
            <a:picLocks noChangeAspect="1" noChangeArrowheads="1"/>
          </p:cNvPicPr>
          <p:nvPr/>
        </p:nvPicPr>
        <p:blipFill>
          <a:blip r:embed="rId3" cstate="print"/>
          <a:srcRect/>
          <a:stretch>
            <a:fillRect/>
          </a:stretch>
        </p:blipFill>
        <p:spPr bwMode="auto">
          <a:xfrm>
            <a:off x="5334000" y="3548270"/>
            <a:ext cx="3505200" cy="2623930"/>
          </a:xfrm>
          <a:prstGeom prst="rect">
            <a:avLst/>
          </a:prstGeom>
          <a:noFill/>
          <a:ln w="9525">
            <a:noFill/>
            <a:miter lim="800000"/>
            <a:headEnd/>
            <a:tailEnd/>
          </a:ln>
        </p:spPr>
      </p:pic>
    </p:spTree>
  </p:cSld>
  <p:clrMapOvr>
    <a:masterClrMapping/>
  </p:clrMapOvr>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cstate="print"/>
          <a:srcRect/>
          <a:stretch>
            <a:fillRect/>
          </a:stretch>
        </p:blipFill>
        <p:spPr bwMode="auto">
          <a:xfrm>
            <a:off x="6248400" y="609600"/>
            <a:ext cx="1876778" cy="28956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Distribution – Middle Outlet</a:t>
            </a:r>
            <a:endParaRPr lang="en-US" dirty="0"/>
          </a:p>
        </p:txBody>
      </p:sp>
      <p:sp>
        <p:nvSpPr>
          <p:cNvPr id="3" name="Content Placeholder 2"/>
          <p:cNvSpPr>
            <a:spLocks noGrp="1"/>
          </p:cNvSpPr>
          <p:nvPr>
            <p:ph idx="1"/>
          </p:nvPr>
        </p:nvSpPr>
        <p:spPr>
          <a:xfrm>
            <a:off x="609600" y="1752600"/>
            <a:ext cx="4572000" cy="4144962"/>
          </a:xfrm>
        </p:spPr>
        <p:txBody>
          <a:bodyPr/>
          <a:lstStyle/>
          <a:p>
            <a:r>
              <a:rPr lang="en-US" dirty="0" err="1" smtClean="0"/>
              <a:t>Rt</a:t>
            </a:r>
            <a:r>
              <a:rPr lang="en-US" dirty="0" smtClean="0"/>
              <a:t> Click on “Mapped 4”</a:t>
            </a:r>
          </a:p>
          <a:p>
            <a:r>
              <a:rPr lang="en-US" dirty="0" smtClean="0"/>
              <a:t>Choose “Distribution”</a:t>
            </a:r>
          </a:p>
          <a:p>
            <a:r>
              <a:rPr lang="en-US" dirty="0" smtClean="0"/>
              <a:t>Select BOTH the long middle outlet boundaries</a:t>
            </a:r>
          </a:p>
          <a:p>
            <a:endParaRPr lang="en-US" dirty="0" smtClean="0"/>
          </a:p>
          <a:p>
            <a:r>
              <a:rPr lang="en-US" dirty="0" smtClean="0"/>
              <a:t>Change to “Predefined distribution”</a:t>
            </a:r>
          </a:p>
          <a:p>
            <a:r>
              <a:rPr lang="en-US" dirty="0" smtClean="0"/>
              <a:t>Number of Elements: 70</a:t>
            </a:r>
          </a:p>
          <a:p>
            <a:r>
              <a:rPr lang="en-US" dirty="0" smtClean="0"/>
              <a:t>Element Ratio: 10</a:t>
            </a:r>
          </a:p>
          <a:p>
            <a:endParaRPr lang="en-US" dirty="0" smtClean="0"/>
          </a:p>
          <a:p>
            <a:r>
              <a:rPr lang="en-US" dirty="0" smtClean="0"/>
              <a:t>Distribution method: Arithmetic </a:t>
            </a:r>
            <a:r>
              <a:rPr lang="en-US" dirty="0" err="1" smtClean="0"/>
              <a:t>seq</a:t>
            </a:r>
            <a:endParaRPr lang="en-US" dirty="0" smtClean="0"/>
          </a:p>
          <a:p>
            <a:endParaRPr lang="en-US" dirty="0" smtClean="0"/>
          </a:p>
          <a:p>
            <a:r>
              <a:rPr lang="en-US" dirty="0" smtClean="0"/>
              <a:t>Choose “Reverse direction”</a:t>
            </a:r>
          </a:p>
          <a:p>
            <a:r>
              <a:rPr lang="en-US" dirty="0" smtClean="0"/>
              <a:t>Build All</a:t>
            </a:r>
          </a:p>
          <a:p>
            <a:endParaRPr lang="en-US" dirty="0" smtClean="0"/>
          </a:p>
          <a:p>
            <a:endParaRPr lang="en-US" dirty="0"/>
          </a:p>
        </p:txBody>
      </p:sp>
      <p:sp>
        <p:nvSpPr>
          <p:cNvPr id="8" name="Rectangle 7"/>
          <p:cNvSpPr/>
          <p:nvPr/>
        </p:nvSpPr>
        <p:spPr>
          <a:xfrm flipV="1">
            <a:off x="6324600" y="3178628"/>
            <a:ext cx="1295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6172200" y="1143000"/>
            <a:ext cx="2362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6400800" y="1676400"/>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V="1">
            <a:off x="6400800" y="2155372"/>
            <a:ext cx="304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610" name="Picture 2"/>
          <p:cNvPicPr>
            <a:picLocks noChangeAspect="1" noChangeArrowheads="1"/>
          </p:cNvPicPr>
          <p:nvPr/>
        </p:nvPicPr>
        <p:blipFill>
          <a:blip r:embed="rId3" cstate="print"/>
          <a:srcRect/>
          <a:stretch>
            <a:fillRect/>
          </a:stretch>
        </p:blipFill>
        <p:spPr bwMode="auto">
          <a:xfrm>
            <a:off x="5181600" y="3657600"/>
            <a:ext cx="3856075" cy="2438400"/>
          </a:xfrm>
          <a:prstGeom prst="rect">
            <a:avLst/>
          </a:prstGeom>
          <a:noFill/>
          <a:ln w="9525">
            <a:noFill/>
            <a:miter lim="800000"/>
            <a:headEnd/>
            <a:tailEnd/>
          </a:ln>
        </p:spPr>
      </p:pic>
    </p:spTree>
  </p:cSld>
  <p:clrMapOvr>
    <a:masterClrMapping/>
  </p:clrMapOvr>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Two-Step Study</a:t>
            </a:r>
            <a:endParaRPr lang="en-US" dirty="0"/>
          </a:p>
        </p:txBody>
      </p:sp>
      <p:sp>
        <p:nvSpPr>
          <p:cNvPr id="3" name="Content Placeholder 2"/>
          <p:cNvSpPr>
            <a:spLocks noGrp="1"/>
          </p:cNvSpPr>
          <p:nvPr>
            <p:ph idx="1"/>
          </p:nvPr>
        </p:nvSpPr>
        <p:spPr>
          <a:xfrm>
            <a:off x="609600" y="1951038"/>
            <a:ext cx="6096000" cy="4525962"/>
          </a:xfrm>
        </p:spPr>
        <p:txBody>
          <a:bodyPr/>
          <a:lstStyle/>
          <a:p>
            <a:r>
              <a:rPr lang="en-US" dirty="0" err="1" smtClean="0"/>
              <a:t>Rt</a:t>
            </a:r>
            <a:r>
              <a:rPr lang="en-US" dirty="0" smtClean="0"/>
              <a:t> Click on “Study 1”</a:t>
            </a:r>
          </a:p>
          <a:p>
            <a:r>
              <a:rPr lang="en-US" dirty="0" smtClean="0"/>
              <a:t>Choose “Study Steps”</a:t>
            </a:r>
          </a:p>
          <a:p>
            <a:r>
              <a:rPr lang="en-US" dirty="0" smtClean="0"/>
              <a:t>Choose “Stationary”</a:t>
            </a:r>
          </a:p>
          <a:p>
            <a:endParaRPr lang="en-US" dirty="0" smtClean="0"/>
          </a:p>
          <a:p>
            <a:r>
              <a:rPr lang="en-US" dirty="0" smtClean="0"/>
              <a:t>Highlight “Step 1: Stationary”</a:t>
            </a:r>
          </a:p>
          <a:p>
            <a:r>
              <a:rPr lang="en-US" u="sng" dirty="0" smtClean="0"/>
              <a:t>Deselect</a:t>
            </a:r>
            <a:r>
              <a:rPr lang="en-US" dirty="0" smtClean="0"/>
              <a:t> Calculating Flow</a:t>
            </a:r>
          </a:p>
          <a:p>
            <a:endParaRPr lang="en-US" dirty="0" smtClean="0"/>
          </a:p>
          <a:p>
            <a:r>
              <a:rPr lang="en-US" dirty="0" smtClean="0"/>
              <a:t>Highlight “Step 2: Stationary 2”</a:t>
            </a:r>
          </a:p>
          <a:p>
            <a:r>
              <a:rPr lang="en-US" u="sng" dirty="0" smtClean="0"/>
              <a:t>Deselect</a:t>
            </a:r>
            <a:r>
              <a:rPr lang="en-US" dirty="0" smtClean="0"/>
              <a:t> Calculating Magnetics</a:t>
            </a:r>
          </a:p>
          <a:p>
            <a:endParaRPr lang="en-US" dirty="0" smtClean="0"/>
          </a:p>
          <a:p>
            <a:r>
              <a:rPr lang="en-US" dirty="0" err="1" smtClean="0"/>
              <a:t>Rt</a:t>
            </a:r>
            <a:r>
              <a:rPr lang="en-US" dirty="0" smtClean="0"/>
              <a:t> Click on “Study 1”</a:t>
            </a:r>
          </a:p>
          <a:p>
            <a:r>
              <a:rPr lang="en-US" dirty="0" smtClean="0"/>
              <a:t>Rename to “Study 1 Flow and Magnetic Field”</a:t>
            </a:r>
            <a:endParaRPr lang="en-US" dirty="0"/>
          </a:p>
        </p:txBody>
      </p:sp>
      <p:pic>
        <p:nvPicPr>
          <p:cNvPr id="70658" name="Picture 2"/>
          <p:cNvPicPr>
            <a:picLocks noChangeAspect="1" noChangeArrowheads="1"/>
          </p:cNvPicPr>
          <p:nvPr/>
        </p:nvPicPr>
        <p:blipFill>
          <a:blip r:embed="rId2" cstate="print"/>
          <a:srcRect/>
          <a:stretch>
            <a:fillRect/>
          </a:stretch>
        </p:blipFill>
        <p:spPr bwMode="auto">
          <a:xfrm>
            <a:off x="5181600" y="3124200"/>
            <a:ext cx="3362325" cy="1371600"/>
          </a:xfrm>
          <a:prstGeom prst="rect">
            <a:avLst/>
          </a:prstGeom>
          <a:noFill/>
          <a:ln w="9525">
            <a:noFill/>
            <a:miter lim="800000"/>
            <a:headEnd/>
            <a:tailEnd/>
          </a:ln>
        </p:spPr>
      </p:pic>
      <p:pic>
        <p:nvPicPr>
          <p:cNvPr id="70660" name="Picture 4"/>
          <p:cNvPicPr>
            <a:picLocks noChangeAspect="1" noChangeArrowheads="1"/>
          </p:cNvPicPr>
          <p:nvPr/>
        </p:nvPicPr>
        <p:blipFill>
          <a:blip r:embed="rId3" cstate="print"/>
          <a:srcRect/>
          <a:stretch>
            <a:fillRect/>
          </a:stretch>
        </p:blipFill>
        <p:spPr bwMode="auto">
          <a:xfrm>
            <a:off x="5791200" y="457200"/>
            <a:ext cx="2743201" cy="2446638"/>
          </a:xfrm>
          <a:prstGeom prst="rect">
            <a:avLst/>
          </a:prstGeom>
          <a:noFill/>
          <a:ln w="9525">
            <a:noFill/>
            <a:miter lim="800000"/>
            <a:headEnd/>
            <a:tailEnd/>
          </a:ln>
          <a:effectLst>
            <a:outerShdw blurRad="292100" dist="139700" dir="2700000" algn="tl" rotWithShape="0">
              <a:prstClr val="black">
                <a:alpha val="65000"/>
              </a:prstClr>
            </a:outerShdw>
          </a:effectLst>
        </p:spPr>
      </p:pic>
      <p:pic>
        <p:nvPicPr>
          <p:cNvPr id="70661" name="Picture 5"/>
          <p:cNvPicPr>
            <a:picLocks noChangeAspect="1" noChangeArrowheads="1"/>
          </p:cNvPicPr>
          <p:nvPr/>
        </p:nvPicPr>
        <p:blipFill>
          <a:blip r:embed="rId4" cstate="print"/>
          <a:srcRect/>
          <a:stretch>
            <a:fillRect/>
          </a:stretch>
        </p:blipFill>
        <p:spPr bwMode="auto">
          <a:xfrm>
            <a:off x="5181600" y="4648200"/>
            <a:ext cx="3305175" cy="1276350"/>
          </a:xfrm>
          <a:prstGeom prst="rect">
            <a:avLst/>
          </a:prstGeom>
          <a:noFill/>
          <a:ln w="9525">
            <a:noFill/>
            <a:miter lim="800000"/>
            <a:headEnd/>
            <a:tailEnd/>
          </a:ln>
        </p:spPr>
      </p:pic>
    </p:spTree>
  </p:cSld>
  <p:clrMapOvr>
    <a:masterClrMapping/>
  </p:clrMapOvr>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for Flow and Magnetic Field</a:t>
            </a:r>
            <a:endParaRPr lang="en-US" dirty="0"/>
          </a:p>
        </p:txBody>
      </p:sp>
      <p:sp>
        <p:nvSpPr>
          <p:cNvPr id="3" name="Content Placeholder 2"/>
          <p:cNvSpPr>
            <a:spLocks noGrp="1"/>
          </p:cNvSpPr>
          <p:nvPr>
            <p:ph idx="1"/>
          </p:nvPr>
        </p:nvSpPr>
        <p:spPr>
          <a:xfrm>
            <a:off x="609600" y="1752600"/>
            <a:ext cx="3505200" cy="1325562"/>
          </a:xfrm>
        </p:spPr>
        <p:txBody>
          <a:bodyPr/>
          <a:lstStyle/>
          <a:p>
            <a:r>
              <a:rPr lang="en-US" dirty="0" err="1" smtClean="0"/>
              <a:t>Rt</a:t>
            </a:r>
            <a:r>
              <a:rPr lang="en-US" dirty="0" smtClean="0"/>
              <a:t> Click on “Study 1 …”</a:t>
            </a:r>
          </a:p>
          <a:p>
            <a:r>
              <a:rPr lang="en-US" dirty="0" smtClean="0"/>
              <a:t>Hit Compute</a:t>
            </a:r>
            <a:endParaRPr lang="en-US" dirty="0"/>
          </a:p>
        </p:txBody>
      </p:sp>
      <p:pic>
        <p:nvPicPr>
          <p:cNvPr id="71682" name="Picture 2"/>
          <p:cNvPicPr>
            <a:picLocks noChangeAspect="1" noChangeArrowheads="1"/>
          </p:cNvPicPr>
          <p:nvPr/>
        </p:nvPicPr>
        <p:blipFill>
          <a:blip r:embed="rId2" cstate="print"/>
          <a:srcRect/>
          <a:stretch>
            <a:fillRect/>
          </a:stretch>
        </p:blipFill>
        <p:spPr bwMode="auto">
          <a:xfrm>
            <a:off x="990600" y="2743200"/>
            <a:ext cx="3676650" cy="3762375"/>
          </a:xfrm>
          <a:prstGeom prst="rect">
            <a:avLst/>
          </a:prstGeom>
          <a:noFill/>
          <a:ln w="9525">
            <a:noFill/>
            <a:miter lim="800000"/>
            <a:headEnd/>
            <a:tailEnd/>
          </a:ln>
        </p:spPr>
      </p:pic>
      <p:pic>
        <p:nvPicPr>
          <p:cNvPr id="71684" name="Picture 4"/>
          <p:cNvPicPr>
            <a:picLocks noChangeAspect="1" noChangeArrowheads="1"/>
          </p:cNvPicPr>
          <p:nvPr/>
        </p:nvPicPr>
        <p:blipFill>
          <a:blip r:embed="rId3" cstate="print"/>
          <a:srcRect r="10070"/>
          <a:stretch>
            <a:fillRect/>
          </a:stretch>
        </p:blipFill>
        <p:spPr bwMode="auto">
          <a:xfrm>
            <a:off x="5867400" y="3352800"/>
            <a:ext cx="2804792" cy="2498018"/>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4953000" y="1676400"/>
            <a:ext cx="2819400" cy="2271589"/>
          </a:xfrm>
          <a:prstGeom prst="rect">
            <a:avLst/>
          </a:prstGeom>
          <a:noFill/>
          <a:ln w="9525">
            <a:noFill/>
            <a:miter lim="800000"/>
            <a:headEnd/>
            <a:tailEnd/>
          </a:ln>
        </p:spPr>
      </p:pic>
      <p:sp>
        <p:nvSpPr>
          <p:cNvPr id="7" name="TextBox 6"/>
          <p:cNvSpPr txBox="1"/>
          <p:nvPr/>
        </p:nvSpPr>
        <p:spPr>
          <a:xfrm>
            <a:off x="1752600" y="6477000"/>
            <a:ext cx="2133600" cy="369332"/>
          </a:xfrm>
          <a:prstGeom prst="rect">
            <a:avLst/>
          </a:prstGeom>
          <a:noFill/>
        </p:spPr>
        <p:txBody>
          <a:bodyPr wrap="square" rtlCol="0">
            <a:spAutoFit/>
          </a:bodyPr>
          <a:lstStyle/>
          <a:p>
            <a:pPr algn="ctr"/>
            <a:r>
              <a:rPr lang="en-US" dirty="0" smtClean="0"/>
              <a:t>Magnetic Field</a:t>
            </a:r>
            <a:endParaRPr lang="en-US" dirty="0"/>
          </a:p>
        </p:txBody>
      </p:sp>
      <p:sp>
        <p:nvSpPr>
          <p:cNvPr id="8" name="TextBox 7"/>
          <p:cNvSpPr txBox="1"/>
          <p:nvPr/>
        </p:nvSpPr>
        <p:spPr>
          <a:xfrm>
            <a:off x="5867400" y="1676400"/>
            <a:ext cx="2133600" cy="369332"/>
          </a:xfrm>
          <a:prstGeom prst="rect">
            <a:avLst/>
          </a:prstGeom>
          <a:noFill/>
        </p:spPr>
        <p:txBody>
          <a:bodyPr wrap="square" rtlCol="0">
            <a:spAutoFit/>
          </a:bodyPr>
          <a:lstStyle/>
          <a:p>
            <a:pPr algn="ctr"/>
            <a:r>
              <a:rPr lang="en-US" dirty="0" smtClean="0">
                <a:solidFill>
                  <a:schemeClr val="bg1"/>
                </a:solidFill>
              </a:rPr>
              <a:t>Magnetic Field</a:t>
            </a:r>
            <a:endParaRPr lang="en-US" dirty="0">
              <a:solidFill>
                <a:schemeClr val="bg1"/>
              </a:solidFill>
            </a:endParaRPr>
          </a:p>
        </p:txBody>
      </p:sp>
      <p:sp>
        <p:nvSpPr>
          <p:cNvPr id="9" name="TextBox 8"/>
          <p:cNvSpPr txBox="1"/>
          <p:nvPr/>
        </p:nvSpPr>
        <p:spPr>
          <a:xfrm>
            <a:off x="5943600" y="4953000"/>
            <a:ext cx="2133600" cy="369332"/>
          </a:xfrm>
          <a:prstGeom prst="rect">
            <a:avLst/>
          </a:prstGeom>
          <a:noFill/>
        </p:spPr>
        <p:txBody>
          <a:bodyPr wrap="square" rtlCol="0">
            <a:spAutoFit/>
          </a:bodyPr>
          <a:lstStyle/>
          <a:p>
            <a:pPr algn="ctr"/>
            <a:r>
              <a:rPr lang="en-US" dirty="0" smtClean="0"/>
              <a:t>Flow Velocity</a:t>
            </a:r>
            <a:endParaRPr lang="en-US" dirty="0"/>
          </a:p>
        </p:txBody>
      </p:sp>
    </p:spTree>
  </p:cSld>
  <p:clrMapOvr>
    <a:masterClrMapping/>
  </p:clrMapOvr>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err="1" smtClean="0"/>
              <a:t>Multiphysics</a:t>
            </a:r>
            <a:r>
              <a:rPr lang="en-US" sz="3000" dirty="0" smtClean="0"/>
              <a:t>: Multiple Interacting Phenomena</a:t>
            </a:r>
            <a:endParaRPr lang="en-US" sz="3000" dirty="0"/>
          </a:p>
        </p:txBody>
      </p:sp>
      <p:sp>
        <p:nvSpPr>
          <p:cNvPr id="3" name="Content Placeholder 2"/>
          <p:cNvSpPr>
            <a:spLocks noGrp="1"/>
          </p:cNvSpPr>
          <p:nvPr>
            <p:ph idx="1"/>
          </p:nvPr>
        </p:nvSpPr>
        <p:spPr>
          <a:xfrm>
            <a:off x="609600" y="1646238"/>
            <a:ext cx="6096000" cy="4144962"/>
          </a:xfrm>
        </p:spPr>
        <p:txBody>
          <a:bodyPr/>
          <a:lstStyle/>
          <a:p>
            <a:pPr>
              <a:buNone/>
            </a:pPr>
            <a:r>
              <a:rPr lang="en-US" b="1" i="1" u="sng" dirty="0" smtClean="0"/>
              <a:t>Could be simple</a:t>
            </a:r>
            <a:r>
              <a:rPr lang="en-US" u="sng" dirty="0" smtClean="0"/>
              <a:t>:</a:t>
            </a:r>
          </a:p>
          <a:p>
            <a:r>
              <a:rPr lang="en-US" dirty="0" smtClean="0"/>
              <a:t>Heat </a:t>
            </a:r>
          </a:p>
          <a:p>
            <a:r>
              <a:rPr lang="en-US" dirty="0" err="1" smtClean="0"/>
              <a:t>Convected</a:t>
            </a:r>
            <a:r>
              <a:rPr lang="en-US" dirty="0" smtClean="0"/>
              <a:t> by Flow</a:t>
            </a:r>
          </a:p>
          <a:p>
            <a:endParaRPr lang="en-US" dirty="0" smtClean="0"/>
          </a:p>
          <a:p>
            <a:pPr>
              <a:buNone/>
            </a:pPr>
            <a:r>
              <a:rPr lang="en-US" b="1" i="1" u="sng" dirty="0" smtClean="0"/>
              <a:t>Could be complex</a:t>
            </a:r>
            <a:r>
              <a:rPr lang="en-US" b="1" i="1" dirty="0" smtClean="0"/>
              <a:t>:</a:t>
            </a:r>
          </a:p>
          <a:p>
            <a:r>
              <a:rPr lang="en-US" u="sng" dirty="0" smtClean="0"/>
              <a:t>Flow</a:t>
            </a:r>
          </a:p>
          <a:p>
            <a:pPr lvl="1"/>
            <a:r>
              <a:rPr lang="en-US" sz="1800" dirty="0" err="1" smtClean="0"/>
              <a:t>Navier</a:t>
            </a:r>
            <a:r>
              <a:rPr lang="en-US" sz="1800" dirty="0" smtClean="0"/>
              <a:t>-Stokes in tubes</a:t>
            </a:r>
          </a:p>
          <a:p>
            <a:pPr lvl="1"/>
            <a:r>
              <a:rPr lang="en-US" sz="1800" dirty="0" smtClean="0"/>
              <a:t>Porous flow in plug</a:t>
            </a:r>
          </a:p>
          <a:p>
            <a:r>
              <a:rPr lang="en-US" u="sng" dirty="0" smtClean="0"/>
              <a:t>Mass Transport</a:t>
            </a:r>
          </a:p>
          <a:p>
            <a:pPr lvl="1"/>
            <a:r>
              <a:rPr lang="en-US" sz="1800" dirty="0" smtClean="0"/>
              <a:t>Three chemicals: A,B,C</a:t>
            </a:r>
          </a:p>
          <a:p>
            <a:pPr lvl="1"/>
            <a:r>
              <a:rPr lang="en-US" sz="1800" dirty="0" smtClean="0"/>
              <a:t>Reacting:   A+2B </a:t>
            </a:r>
            <a:r>
              <a:rPr lang="en-US" sz="2000" dirty="0" smtClean="0"/>
              <a:t>→</a:t>
            </a:r>
            <a:r>
              <a:rPr lang="en-US" sz="1800" dirty="0" smtClean="0"/>
              <a:t> C</a:t>
            </a:r>
          </a:p>
          <a:p>
            <a:r>
              <a:rPr lang="en-US" u="sng" dirty="0" smtClean="0"/>
              <a:t>Heat Transfer</a:t>
            </a:r>
          </a:p>
          <a:p>
            <a:pPr lvl="1"/>
            <a:r>
              <a:rPr lang="en-US" sz="1800" dirty="0" smtClean="0"/>
              <a:t>Exothermic reaction</a:t>
            </a:r>
          </a:p>
          <a:p>
            <a:pPr lvl="1"/>
            <a:r>
              <a:rPr lang="en-US" sz="1800" dirty="0" smtClean="0"/>
              <a:t>Reaction rate temperature dependant</a:t>
            </a:r>
          </a:p>
          <a:p>
            <a:endParaRPr lang="en-US" dirty="0" smtClean="0"/>
          </a:p>
        </p:txBody>
      </p:sp>
      <p:pic>
        <p:nvPicPr>
          <p:cNvPr id="4" name="Picture 2"/>
          <p:cNvPicPr>
            <a:picLocks noChangeAspect="1" noChangeArrowheads="1"/>
          </p:cNvPicPr>
          <p:nvPr/>
        </p:nvPicPr>
        <p:blipFill>
          <a:blip r:embed="rId3" cstate="print"/>
          <a:srcRect b="9780"/>
          <a:stretch>
            <a:fillRect/>
          </a:stretch>
        </p:blipFill>
        <p:spPr bwMode="auto">
          <a:xfrm>
            <a:off x="4310626" y="3749169"/>
            <a:ext cx="4648200" cy="2346831"/>
          </a:xfrm>
          <a:prstGeom prst="rect">
            <a:avLst/>
          </a:prstGeom>
          <a:noFill/>
          <a:ln w="9525">
            <a:noFill/>
            <a:miter lim="800000"/>
            <a:headEnd/>
            <a:tailEnd/>
          </a:ln>
          <a:effectLst>
            <a:outerShdw blurRad="50800" dist="76200" dir="2700000" algn="tl" rotWithShape="0">
              <a:prstClr val="black">
                <a:alpha val="40000"/>
              </a:prstClr>
            </a:outerShdw>
          </a:effectLst>
        </p:spPr>
      </p:pic>
      <p:pic>
        <p:nvPicPr>
          <p:cNvPr id="5" name="Picture 4"/>
          <p:cNvPicPr>
            <a:picLocks noChangeAspect="1" noChangeArrowheads="1"/>
          </p:cNvPicPr>
          <p:nvPr/>
        </p:nvPicPr>
        <p:blipFill>
          <a:blip r:embed="rId4" cstate="print"/>
          <a:srcRect t="23949" b="12407"/>
          <a:stretch>
            <a:fillRect/>
          </a:stretch>
        </p:blipFill>
        <p:spPr bwMode="auto">
          <a:xfrm>
            <a:off x="4310626" y="1447800"/>
            <a:ext cx="4680974" cy="2133600"/>
          </a:xfrm>
          <a:prstGeom prst="rect">
            <a:avLst/>
          </a:prstGeom>
          <a:noFill/>
          <a:ln w="9525">
            <a:noFill/>
            <a:miter lim="800000"/>
            <a:headEnd/>
            <a:tailEnd/>
          </a:ln>
          <a:effectLst>
            <a:outerShdw blurRad="50800" dist="76200" dir="2700000" algn="tl" rotWithShape="0">
              <a:prstClr val="black">
                <a:alpha val="40000"/>
              </a:prstClr>
            </a:outerShdw>
          </a:effectLst>
        </p:spPr>
      </p:pic>
      <p:graphicFrame>
        <p:nvGraphicFramePr>
          <p:cNvPr id="7" name="Object 6"/>
          <p:cNvGraphicFramePr>
            <a:graphicFrameLocks noChangeAspect="1"/>
          </p:cNvGraphicFramePr>
          <p:nvPr/>
        </p:nvGraphicFramePr>
        <p:xfrm>
          <a:off x="4514850" y="3321050"/>
          <a:ext cx="114300" cy="215900"/>
        </p:xfrm>
        <a:graphic>
          <a:graphicData uri="http://schemas.openxmlformats.org/presentationml/2006/ole">
            <p:oleObj spid="_x0000_s2050" name="Equation" r:id="rId5" imgW="114151" imgH="215619" progId="Equation.3">
              <p:embed/>
            </p:oleObj>
          </a:graphicData>
        </a:graphic>
      </p:graphicFrame>
      <p:sp>
        <p:nvSpPr>
          <p:cNvPr id="8" name="Right Brace 7"/>
          <p:cNvSpPr/>
          <p:nvPr/>
        </p:nvSpPr>
        <p:spPr>
          <a:xfrm rot="4422782">
            <a:off x="7315399" y="5098889"/>
            <a:ext cx="179899" cy="928779"/>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rot="20599593">
            <a:off x="6717716" y="5652262"/>
            <a:ext cx="1524000" cy="307777"/>
          </a:xfrm>
          <a:prstGeom prst="rect">
            <a:avLst/>
          </a:prstGeom>
          <a:noFill/>
        </p:spPr>
        <p:txBody>
          <a:bodyPr wrap="square" rtlCol="0">
            <a:spAutoFit/>
          </a:bodyPr>
          <a:lstStyle/>
          <a:p>
            <a:pPr algn="ctr"/>
            <a:r>
              <a:rPr lang="en-US" sz="1400" dirty="0" smtClean="0"/>
              <a:t>Porous Plug</a:t>
            </a:r>
            <a:endParaRPr lang="en-US" sz="1400" dirty="0"/>
          </a:p>
        </p:txBody>
      </p:sp>
      <p:sp>
        <p:nvSpPr>
          <p:cNvPr id="11" name="TextBox 10"/>
          <p:cNvSpPr txBox="1"/>
          <p:nvPr/>
        </p:nvSpPr>
        <p:spPr>
          <a:xfrm rot="20789114">
            <a:off x="6565316" y="4082973"/>
            <a:ext cx="1524000" cy="338554"/>
          </a:xfrm>
          <a:prstGeom prst="rect">
            <a:avLst/>
          </a:prstGeom>
          <a:noFill/>
        </p:spPr>
        <p:txBody>
          <a:bodyPr wrap="square" rtlCol="0">
            <a:spAutoFit/>
          </a:bodyPr>
          <a:lstStyle/>
          <a:p>
            <a:pPr algn="ctr"/>
            <a:r>
              <a:rPr lang="en-US" sz="1400" b="1" dirty="0" smtClean="0"/>
              <a:t>A+2B </a:t>
            </a:r>
            <a:r>
              <a:rPr lang="en-US" sz="1600" b="1" dirty="0" smtClean="0"/>
              <a:t>→</a:t>
            </a:r>
            <a:r>
              <a:rPr lang="en-US" sz="1400" b="1" dirty="0" smtClean="0"/>
              <a:t> </a:t>
            </a:r>
            <a:r>
              <a:rPr lang="en-US" sz="1400" b="1" dirty="0" smtClean="0">
                <a:latin typeface="+mj-lt"/>
              </a:rPr>
              <a:t>C</a:t>
            </a:r>
            <a:endParaRPr lang="en-US" sz="1400" b="1" dirty="0"/>
          </a:p>
        </p:txBody>
      </p:sp>
      <p:cxnSp>
        <p:nvCxnSpPr>
          <p:cNvPr id="13" name="Straight Arrow Connector 12"/>
          <p:cNvCxnSpPr/>
          <p:nvPr/>
        </p:nvCxnSpPr>
        <p:spPr>
          <a:xfrm>
            <a:off x="5943600" y="4191000"/>
            <a:ext cx="0" cy="4572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495800" y="5486400"/>
            <a:ext cx="533400" cy="1524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382000" y="4495800"/>
            <a:ext cx="533400" cy="15240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20584259">
            <a:off x="8102695" y="4293493"/>
            <a:ext cx="891510" cy="307777"/>
          </a:xfrm>
          <a:prstGeom prst="rect">
            <a:avLst/>
          </a:prstGeom>
          <a:noFill/>
        </p:spPr>
        <p:txBody>
          <a:bodyPr wrap="square" rtlCol="0">
            <a:spAutoFit/>
          </a:bodyPr>
          <a:lstStyle/>
          <a:p>
            <a:pPr algn="ctr"/>
            <a:r>
              <a:rPr lang="en-US" sz="1400" b="1" dirty="0" smtClean="0"/>
              <a:t>A,B,C</a:t>
            </a:r>
            <a:endParaRPr lang="en-US" sz="1400" b="1" dirty="0"/>
          </a:p>
        </p:txBody>
      </p:sp>
      <p:sp>
        <p:nvSpPr>
          <p:cNvPr id="18" name="TextBox 17"/>
          <p:cNvSpPr txBox="1"/>
          <p:nvPr/>
        </p:nvSpPr>
        <p:spPr>
          <a:xfrm rot="20584259">
            <a:off x="4361596" y="5280315"/>
            <a:ext cx="636586" cy="307777"/>
          </a:xfrm>
          <a:prstGeom prst="rect">
            <a:avLst/>
          </a:prstGeom>
          <a:noFill/>
        </p:spPr>
        <p:txBody>
          <a:bodyPr wrap="square" rtlCol="0">
            <a:spAutoFit/>
          </a:bodyPr>
          <a:lstStyle/>
          <a:p>
            <a:pPr algn="ctr"/>
            <a:r>
              <a:rPr lang="en-US" sz="1400" b="1" dirty="0" smtClean="0"/>
              <a:t>A</a:t>
            </a:r>
            <a:endParaRPr lang="en-US" sz="1400" b="1" dirty="0"/>
          </a:p>
        </p:txBody>
      </p:sp>
      <p:sp>
        <p:nvSpPr>
          <p:cNvPr id="19" name="TextBox 18"/>
          <p:cNvSpPr txBox="1"/>
          <p:nvPr/>
        </p:nvSpPr>
        <p:spPr>
          <a:xfrm>
            <a:off x="5484814" y="4191000"/>
            <a:ext cx="636586" cy="307777"/>
          </a:xfrm>
          <a:prstGeom prst="rect">
            <a:avLst/>
          </a:prstGeom>
          <a:noFill/>
        </p:spPr>
        <p:txBody>
          <a:bodyPr wrap="square" rtlCol="0">
            <a:spAutoFit/>
          </a:bodyPr>
          <a:lstStyle/>
          <a:p>
            <a:pPr algn="ctr"/>
            <a:r>
              <a:rPr lang="en-US" sz="1400" b="1" dirty="0" smtClean="0"/>
              <a:t>B</a:t>
            </a:r>
            <a:endParaRPr lang="en-US" sz="1400" b="1" dirty="0"/>
          </a:p>
        </p:txBody>
      </p:sp>
      <p:sp>
        <p:nvSpPr>
          <p:cNvPr id="20" name="TextBox 19"/>
          <p:cNvSpPr txBox="1"/>
          <p:nvPr/>
        </p:nvSpPr>
        <p:spPr>
          <a:xfrm rot="563812">
            <a:off x="4456333" y="2404711"/>
            <a:ext cx="891510" cy="523220"/>
          </a:xfrm>
          <a:prstGeom prst="rect">
            <a:avLst/>
          </a:prstGeom>
          <a:noFill/>
        </p:spPr>
        <p:txBody>
          <a:bodyPr wrap="square" rtlCol="0">
            <a:spAutoFit/>
          </a:bodyPr>
          <a:lstStyle/>
          <a:p>
            <a:pPr algn="ctr"/>
            <a:r>
              <a:rPr lang="en-US" sz="1400" b="1" dirty="0" smtClean="0"/>
              <a:t>Hot Walls</a:t>
            </a:r>
            <a:endParaRPr lang="en-US" sz="1400" b="1"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922736756"/>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2708" name="Picture 4"/>
          <p:cNvPicPr>
            <a:picLocks noChangeAspect="1" noChangeArrowheads="1"/>
          </p:cNvPicPr>
          <p:nvPr/>
        </p:nvPicPr>
        <p:blipFill>
          <a:blip r:embed="rId2" cstate="print"/>
          <a:srcRect/>
          <a:stretch>
            <a:fillRect/>
          </a:stretch>
        </p:blipFill>
        <p:spPr bwMode="auto">
          <a:xfrm>
            <a:off x="3276600" y="3568925"/>
            <a:ext cx="3200400" cy="3289075"/>
          </a:xfrm>
          <a:prstGeom prst="rect">
            <a:avLst/>
          </a:prstGeom>
          <a:noFill/>
          <a:ln w="9525">
            <a:noFill/>
            <a:miter lim="800000"/>
            <a:headEnd/>
            <a:tailEnd/>
          </a:ln>
        </p:spPr>
      </p:pic>
      <p:pic>
        <p:nvPicPr>
          <p:cNvPr id="72707" name="Picture 3"/>
          <p:cNvPicPr>
            <a:picLocks noChangeAspect="1" noChangeArrowheads="1"/>
          </p:cNvPicPr>
          <p:nvPr/>
        </p:nvPicPr>
        <p:blipFill>
          <a:blip r:embed="rId3" cstate="print"/>
          <a:srcRect/>
          <a:stretch>
            <a:fillRect/>
          </a:stretch>
        </p:blipFill>
        <p:spPr bwMode="auto">
          <a:xfrm>
            <a:off x="6305550" y="533400"/>
            <a:ext cx="2228850" cy="39624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Add Arrows for Magnetic Flux</a:t>
            </a:r>
            <a:endParaRPr lang="en-US" dirty="0"/>
          </a:p>
        </p:txBody>
      </p:sp>
      <p:sp>
        <p:nvSpPr>
          <p:cNvPr id="3" name="Content Placeholder 2"/>
          <p:cNvSpPr>
            <a:spLocks noGrp="1"/>
          </p:cNvSpPr>
          <p:nvPr>
            <p:ph idx="1"/>
          </p:nvPr>
        </p:nvSpPr>
        <p:spPr>
          <a:xfrm>
            <a:off x="609600" y="1828800"/>
            <a:ext cx="8077200" cy="4144962"/>
          </a:xfrm>
        </p:spPr>
        <p:txBody>
          <a:bodyPr/>
          <a:lstStyle/>
          <a:p>
            <a:r>
              <a:rPr lang="en-US" dirty="0" smtClean="0"/>
              <a:t>Expand “Results”</a:t>
            </a:r>
          </a:p>
          <a:p>
            <a:r>
              <a:rPr lang="en-US" dirty="0" err="1" smtClean="0"/>
              <a:t>Rt</a:t>
            </a:r>
            <a:r>
              <a:rPr lang="en-US" dirty="0" smtClean="0"/>
              <a:t> Click on “Magnetic Flux Density”</a:t>
            </a:r>
          </a:p>
          <a:p>
            <a:r>
              <a:rPr lang="en-US" dirty="0" smtClean="0"/>
              <a:t>Choose “Arrow Surface”</a:t>
            </a:r>
          </a:p>
          <a:p>
            <a:endParaRPr lang="en-US" dirty="0" smtClean="0"/>
          </a:p>
          <a:p>
            <a:r>
              <a:rPr lang="en-US" dirty="0" smtClean="0"/>
              <a:t>Plot “Magnetic Flux Density”</a:t>
            </a:r>
          </a:p>
          <a:p>
            <a:r>
              <a:rPr lang="en-US" dirty="0" smtClean="0"/>
              <a:t>X-points: 25</a:t>
            </a:r>
          </a:p>
          <a:p>
            <a:r>
              <a:rPr lang="en-US" dirty="0" smtClean="0"/>
              <a:t>Y-points: 20</a:t>
            </a:r>
          </a:p>
          <a:p>
            <a:r>
              <a:rPr lang="en-US" dirty="0" smtClean="0"/>
              <a:t>Scale Factor:  0.006</a:t>
            </a:r>
          </a:p>
          <a:p>
            <a:endParaRPr lang="en-US" dirty="0" smtClean="0"/>
          </a:p>
          <a:p>
            <a:r>
              <a:rPr lang="en-US" dirty="0" smtClean="0"/>
              <a:t>Color: Cyan</a:t>
            </a:r>
          </a:p>
          <a:p>
            <a:endParaRPr lang="en-US" dirty="0"/>
          </a:p>
        </p:txBody>
      </p:sp>
      <p:sp>
        <p:nvSpPr>
          <p:cNvPr id="5" name="Rectangle 4"/>
          <p:cNvSpPr/>
          <p:nvPr/>
        </p:nvSpPr>
        <p:spPr>
          <a:xfrm flipV="1">
            <a:off x="7162800" y="12954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V="1">
            <a:off x="7162800" y="20574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7315200" y="3505200"/>
            <a:ext cx="762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7391400" y="4191000"/>
            <a:ext cx="457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3732" name="Picture 4"/>
          <p:cNvPicPr>
            <a:picLocks noChangeAspect="1" noChangeArrowheads="1"/>
          </p:cNvPicPr>
          <p:nvPr/>
        </p:nvPicPr>
        <p:blipFill>
          <a:blip r:embed="rId2" cstate="print"/>
          <a:srcRect/>
          <a:stretch>
            <a:fillRect/>
          </a:stretch>
        </p:blipFill>
        <p:spPr bwMode="auto">
          <a:xfrm>
            <a:off x="5715000" y="381000"/>
            <a:ext cx="3315087" cy="3505200"/>
          </a:xfrm>
          <a:prstGeom prst="rect">
            <a:avLst/>
          </a:prstGeom>
          <a:noFill/>
          <a:ln w="9525">
            <a:noFill/>
            <a:miter lim="800000"/>
            <a:headEnd/>
            <a:tailEnd/>
          </a:ln>
        </p:spPr>
      </p:pic>
      <p:pic>
        <p:nvPicPr>
          <p:cNvPr id="73733" name="Picture 5"/>
          <p:cNvPicPr>
            <a:picLocks noChangeAspect="1" noChangeArrowheads="1"/>
          </p:cNvPicPr>
          <p:nvPr/>
        </p:nvPicPr>
        <p:blipFill>
          <a:blip r:embed="rId3" cstate="print"/>
          <a:srcRect/>
          <a:stretch>
            <a:fillRect/>
          </a:stretch>
        </p:blipFill>
        <p:spPr bwMode="auto">
          <a:xfrm>
            <a:off x="5550243" y="4114800"/>
            <a:ext cx="3593757" cy="1143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Add Particle Tracing</a:t>
            </a:r>
            <a:endParaRPr lang="en-US" dirty="0"/>
          </a:p>
        </p:txBody>
      </p:sp>
      <p:sp>
        <p:nvSpPr>
          <p:cNvPr id="3" name="Content Placeholder 2"/>
          <p:cNvSpPr>
            <a:spLocks noGrp="1"/>
          </p:cNvSpPr>
          <p:nvPr>
            <p:ph idx="1"/>
          </p:nvPr>
        </p:nvSpPr>
        <p:spPr>
          <a:xfrm>
            <a:off x="609600" y="1752600"/>
            <a:ext cx="8077200" cy="4144962"/>
          </a:xfrm>
        </p:spPr>
        <p:txBody>
          <a:bodyPr/>
          <a:lstStyle/>
          <a:p>
            <a:r>
              <a:rPr lang="en-US" dirty="0" err="1" smtClean="0"/>
              <a:t>Rt</a:t>
            </a:r>
            <a:r>
              <a:rPr lang="en-US" dirty="0" smtClean="0"/>
              <a:t> click on “Model 1”</a:t>
            </a:r>
          </a:p>
          <a:p>
            <a:r>
              <a:rPr lang="en-US" dirty="0" smtClean="0"/>
              <a:t>Choose “Add Physics”</a:t>
            </a:r>
          </a:p>
          <a:p>
            <a:endParaRPr lang="en-US" dirty="0" smtClean="0"/>
          </a:p>
          <a:p>
            <a:r>
              <a:rPr lang="en-US" dirty="0" smtClean="0"/>
              <a:t>Choose “Fluid Flow” &gt;  						“Particle Tracing for Fluid Flow”</a:t>
            </a:r>
          </a:p>
          <a:p>
            <a:endParaRPr lang="en-US" dirty="0" smtClean="0"/>
          </a:p>
          <a:p>
            <a:r>
              <a:rPr lang="en-US" dirty="0" smtClean="0"/>
              <a:t>Choose the blue “Next” arrow</a:t>
            </a:r>
          </a:p>
          <a:p>
            <a:r>
              <a:rPr lang="en-US" dirty="0" smtClean="0"/>
              <a:t>Choose  “Time Dependant”</a:t>
            </a:r>
          </a:p>
          <a:p>
            <a:r>
              <a:rPr lang="en-US" dirty="0" smtClean="0"/>
              <a:t>Deselect  “Solve For” the other physics</a:t>
            </a:r>
          </a:p>
          <a:p>
            <a:r>
              <a:rPr lang="en-US" dirty="0" smtClean="0"/>
              <a:t>Pick Finish Flag</a:t>
            </a:r>
          </a:p>
          <a:p>
            <a:endParaRPr lang="en-US" dirty="0" smtClean="0"/>
          </a:p>
          <a:p>
            <a:pPr>
              <a:buNone/>
            </a:pPr>
            <a:r>
              <a:rPr lang="en-US" i="1" dirty="0" smtClean="0"/>
              <a:t>Note: You need an additional study since particle tracing is transient whereas the magnetic analysis was stationary.</a:t>
            </a:r>
            <a:endParaRPr lang="en-US" i="1" dirty="0"/>
          </a:p>
        </p:txBody>
      </p:sp>
      <p:sp>
        <p:nvSpPr>
          <p:cNvPr id="5" name="Rectangle 4"/>
          <p:cNvSpPr/>
          <p:nvPr/>
        </p:nvSpPr>
        <p:spPr>
          <a:xfrm>
            <a:off x="8382000" y="511628"/>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2797630"/>
            <a:ext cx="261937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534400" y="4648200"/>
            <a:ext cx="304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Flow Channel Selection</a:t>
            </a:r>
            <a:endParaRPr lang="en-US" dirty="0"/>
          </a:p>
        </p:txBody>
      </p:sp>
      <p:sp>
        <p:nvSpPr>
          <p:cNvPr id="3" name="Content Placeholder 2"/>
          <p:cNvSpPr>
            <a:spLocks noGrp="1"/>
          </p:cNvSpPr>
          <p:nvPr>
            <p:ph idx="1"/>
          </p:nvPr>
        </p:nvSpPr>
        <p:spPr>
          <a:xfrm>
            <a:off x="609600" y="1951038"/>
            <a:ext cx="3962400" cy="4144962"/>
          </a:xfrm>
        </p:spPr>
        <p:txBody>
          <a:bodyPr/>
          <a:lstStyle/>
          <a:p>
            <a:r>
              <a:rPr lang="en-US" dirty="0" smtClean="0"/>
              <a:t>Expand “Materials”</a:t>
            </a:r>
          </a:p>
          <a:p>
            <a:r>
              <a:rPr lang="en-US" dirty="0" smtClean="0"/>
              <a:t>Highlight “Water, Liquid”</a:t>
            </a:r>
          </a:p>
          <a:p>
            <a:endParaRPr lang="en-US" dirty="0" smtClean="0"/>
          </a:p>
          <a:p>
            <a:r>
              <a:rPr lang="en-US" dirty="0" smtClean="0"/>
              <a:t>Choose the “Create Selection” button</a:t>
            </a:r>
          </a:p>
          <a:p>
            <a:endParaRPr lang="en-US" dirty="0" smtClean="0"/>
          </a:p>
          <a:p>
            <a:r>
              <a:rPr lang="en-US" dirty="0" smtClean="0"/>
              <a:t>Name the Selection: 		“Flow Channels”</a:t>
            </a:r>
            <a:endParaRPr lang="en-US" dirty="0"/>
          </a:p>
        </p:txBody>
      </p:sp>
      <p:pic>
        <p:nvPicPr>
          <p:cNvPr id="74754" name="Picture 2"/>
          <p:cNvPicPr>
            <a:picLocks noChangeAspect="1" noChangeArrowheads="1"/>
          </p:cNvPicPr>
          <p:nvPr/>
        </p:nvPicPr>
        <p:blipFill>
          <a:blip r:embed="rId2" cstate="print"/>
          <a:srcRect/>
          <a:stretch>
            <a:fillRect/>
          </a:stretch>
        </p:blipFill>
        <p:spPr bwMode="auto">
          <a:xfrm>
            <a:off x="4648200" y="1600200"/>
            <a:ext cx="4189615" cy="2743200"/>
          </a:xfrm>
          <a:prstGeom prst="rect">
            <a:avLst/>
          </a:prstGeom>
          <a:noFill/>
          <a:ln w="9525">
            <a:noFill/>
            <a:miter lim="800000"/>
            <a:headEnd/>
            <a:tailEnd/>
          </a:ln>
        </p:spPr>
      </p:pic>
      <p:pic>
        <p:nvPicPr>
          <p:cNvPr id="74755" name="Picture 3"/>
          <p:cNvPicPr>
            <a:picLocks noChangeAspect="1" noChangeArrowheads="1"/>
          </p:cNvPicPr>
          <p:nvPr/>
        </p:nvPicPr>
        <p:blipFill>
          <a:blip r:embed="rId3" cstate="print"/>
          <a:srcRect/>
          <a:stretch>
            <a:fillRect/>
          </a:stretch>
        </p:blipFill>
        <p:spPr bwMode="auto">
          <a:xfrm>
            <a:off x="3993606" y="4495800"/>
            <a:ext cx="4924697" cy="1371600"/>
          </a:xfrm>
          <a:prstGeom prst="rect">
            <a:avLst/>
          </a:prstGeom>
          <a:noFill/>
          <a:ln w="9525">
            <a:noFill/>
            <a:miter lim="800000"/>
            <a:headEnd/>
            <a:tailEnd/>
          </a:ln>
        </p:spPr>
      </p:pic>
      <p:sp>
        <p:nvSpPr>
          <p:cNvPr id="6" name="Rectangle 5"/>
          <p:cNvSpPr/>
          <p:nvPr/>
        </p:nvSpPr>
        <p:spPr>
          <a:xfrm flipV="1">
            <a:off x="5334000" y="4876800"/>
            <a:ext cx="1143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V="1">
            <a:off x="8077200" y="29718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5779" name="Picture 3"/>
          <p:cNvPicPr>
            <a:picLocks noChangeAspect="1" noChangeArrowheads="1"/>
          </p:cNvPicPr>
          <p:nvPr/>
        </p:nvPicPr>
        <p:blipFill>
          <a:blip r:embed="rId2" cstate="print"/>
          <a:srcRect/>
          <a:stretch>
            <a:fillRect/>
          </a:stretch>
        </p:blipFill>
        <p:spPr bwMode="auto">
          <a:xfrm>
            <a:off x="6019800" y="1491665"/>
            <a:ext cx="2971800" cy="460433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Particles only in Fluid Domains</a:t>
            </a:r>
            <a:endParaRPr lang="en-US" dirty="0"/>
          </a:p>
        </p:txBody>
      </p:sp>
      <p:sp>
        <p:nvSpPr>
          <p:cNvPr id="3" name="Content Placeholder 2"/>
          <p:cNvSpPr>
            <a:spLocks noGrp="1"/>
          </p:cNvSpPr>
          <p:nvPr>
            <p:ph idx="1"/>
          </p:nvPr>
        </p:nvSpPr>
        <p:spPr>
          <a:xfrm>
            <a:off x="609600" y="1676400"/>
            <a:ext cx="5334000" cy="4144962"/>
          </a:xfrm>
        </p:spPr>
        <p:txBody>
          <a:bodyPr/>
          <a:lstStyle/>
          <a:p>
            <a:r>
              <a:rPr lang="en-US" dirty="0" smtClean="0"/>
              <a:t>Highlight “Particle Tracing for Fluid Flow”</a:t>
            </a:r>
          </a:p>
          <a:p>
            <a:endParaRPr lang="en-US" dirty="0"/>
          </a:p>
          <a:p>
            <a:r>
              <a:rPr lang="en-US" dirty="0" smtClean="0"/>
              <a:t>Go to “Domain” section</a:t>
            </a:r>
          </a:p>
          <a:p>
            <a:r>
              <a:rPr lang="en-US" dirty="0" smtClean="0"/>
              <a:t>Pick “Clear Selection” button (the broom)</a:t>
            </a:r>
          </a:p>
          <a:p>
            <a:endParaRPr lang="en-US" dirty="0"/>
          </a:p>
          <a:p>
            <a:r>
              <a:rPr lang="en-US" dirty="0" smtClean="0"/>
              <a:t>Choose “Flow Channels” domains in the selection list</a:t>
            </a:r>
            <a:endParaRPr lang="en-US" dirty="0"/>
          </a:p>
        </p:txBody>
      </p:sp>
      <p:sp>
        <p:nvSpPr>
          <p:cNvPr id="6" name="Rectangle 5"/>
          <p:cNvSpPr/>
          <p:nvPr/>
        </p:nvSpPr>
        <p:spPr>
          <a:xfrm>
            <a:off x="8556172" y="3580039"/>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72200" y="2905125"/>
            <a:ext cx="1447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781" name="Picture 5"/>
          <p:cNvPicPr>
            <a:picLocks noChangeAspect="1" noChangeArrowheads="1"/>
          </p:cNvPicPr>
          <p:nvPr/>
        </p:nvPicPr>
        <p:blipFill>
          <a:blip r:embed="rId3" cstate="print"/>
          <a:srcRect/>
          <a:stretch>
            <a:fillRect/>
          </a:stretch>
        </p:blipFill>
        <p:spPr bwMode="auto">
          <a:xfrm>
            <a:off x="381000" y="4495800"/>
            <a:ext cx="5457825" cy="2105025"/>
          </a:xfrm>
          <a:prstGeom prst="rect">
            <a:avLst/>
          </a:prstGeom>
          <a:noFill/>
          <a:ln w="9525">
            <a:noFill/>
            <a:miter lim="800000"/>
            <a:headEnd/>
            <a:tailEnd/>
          </a:ln>
        </p:spPr>
      </p:pic>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1790009757"/>
      </p:ext>
    </p:extLst>
  </p:cSld>
  <p:clrMapOvr>
    <a:masterClrMapping/>
  </p:clrMapOvr>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cstate="print"/>
          <a:srcRect/>
          <a:stretch>
            <a:fillRect/>
          </a:stretch>
        </p:blipFill>
        <p:spPr bwMode="auto">
          <a:xfrm>
            <a:off x="6096000" y="685800"/>
            <a:ext cx="2882757" cy="4953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Walls – Change to “Bounce”</a:t>
            </a:r>
            <a:endParaRPr lang="en-US" dirty="0"/>
          </a:p>
        </p:txBody>
      </p:sp>
      <p:sp>
        <p:nvSpPr>
          <p:cNvPr id="3" name="Content Placeholder 2"/>
          <p:cNvSpPr>
            <a:spLocks noGrp="1"/>
          </p:cNvSpPr>
          <p:nvPr>
            <p:ph idx="1"/>
          </p:nvPr>
        </p:nvSpPr>
        <p:spPr>
          <a:xfrm>
            <a:off x="609600" y="1951038"/>
            <a:ext cx="4495800" cy="4144962"/>
          </a:xfrm>
        </p:spPr>
        <p:txBody>
          <a:bodyPr/>
          <a:lstStyle/>
          <a:p>
            <a:r>
              <a:rPr lang="en-US" dirty="0" smtClean="0"/>
              <a:t>Under “Particle Tracing for Fluid Flow”</a:t>
            </a:r>
          </a:p>
          <a:p>
            <a:r>
              <a:rPr lang="en-US" dirty="0" smtClean="0"/>
              <a:t>Highlight “Wall 1”</a:t>
            </a:r>
          </a:p>
          <a:p>
            <a:endParaRPr lang="en-US" dirty="0"/>
          </a:p>
          <a:p>
            <a:r>
              <a:rPr lang="en-US" dirty="0" smtClean="0"/>
              <a:t>Change “Wall Condition” to “Bounce”</a:t>
            </a:r>
          </a:p>
          <a:p>
            <a:endParaRPr lang="en-US" dirty="0" smtClean="0"/>
          </a:p>
          <a:p>
            <a:pPr>
              <a:buNone/>
            </a:pPr>
            <a:r>
              <a:rPr lang="en-US" i="1" dirty="0" smtClean="0"/>
              <a:t>Cells bounce back into main flow</a:t>
            </a:r>
          </a:p>
        </p:txBody>
      </p:sp>
      <p:sp>
        <p:nvSpPr>
          <p:cNvPr id="5" name="Rectangle 4"/>
          <p:cNvSpPr/>
          <p:nvPr/>
        </p:nvSpPr>
        <p:spPr>
          <a:xfrm>
            <a:off x="6172200" y="3810000"/>
            <a:ext cx="1066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xmlns:p="http://schemas.openxmlformats.org/presentationml/2006/main" xmlns:r="http://schemas.openxmlformats.org/officeDocument/2006/relationships" xmlns:a="http://schemas.openxmlformats.org/drawingml/2006/main" val="579384909"/>
      </p:ext>
    </p:extLst>
  </p:cSld>
  <p:clrMapOvr>
    <a:masterClrMapping/>
  </p:clrMapOvr>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7826" name="Picture 2"/>
          <p:cNvPicPr>
            <a:picLocks noChangeAspect="1" noChangeArrowheads="1"/>
          </p:cNvPicPr>
          <p:nvPr/>
        </p:nvPicPr>
        <p:blipFill>
          <a:blip r:embed="rId2" cstate="print"/>
          <a:srcRect/>
          <a:stretch>
            <a:fillRect/>
          </a:stretch>
        </p:blipFill>
        <p:spPr bwMode="auto">
          <a:xfrm>
            <a:off x="5658678" y="619125"/>
            <a:ext cx="3332922" cy="47910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Set Particle Properties</a:t>
            </a:r>
            <a:endParaRPr lang="en-US" dirty="0"/>
          </a:p>
        </p:txBody>
      </p:sp>
      <p:sp>
        <p:nvSpPr>
          <p:cNvPr id="3" name="Content Placeholder 2"/>
          <p:cNvSpPr>
            <a:spLocks noGrp="1"/>
          </p:cNvSpPr>
          <p:nvPr>
            <p:ph idx="1"/>
          </p:nvPr>
        </p:nvSpPr>
        <p:spPr>
          <a:xfrm>
            <a:off x="609600" y="1798638"/>
            <a:ext cx="4953000" cy="4144962"/>
          </a:xfrm>
        </p:spPr>
        <p:txBody>
          <a:bodyPr/>
          <a:lstStyle/>
          <a:p>
            <a:r>
              <a:rPr lang="en-US" dirty="0" smtClean="0"/>
              <a:t>Under “Particle Tracing for Fluid Flow”</a:t>
            </a:r>
          </a:p>
          <a:p>
            <a:r>
              <a:rPr lang="en-US" dirty="0" smtClean="0"/>
              <a:t>Highlight “Particle Properties 1”</a:t>
            </a:r>
          </a:p>
          <a:p>
            <a:r>
              <a:rPr lang="en-US" dirty="0" smtClean="0"/>
              <a:t>Set to “Specify particle density and diameter”</a:t>
            </a:r>
          </a:p>
          <a:p>
            <a:endParaRPr lang="en-US" dirty="0" smtClean="0"/>
          </a:p>
          <a:p>
            <a:pPr>
              <a:buNone/>
            </a:pPr>
            <a:r>
              <a:rPr lang="en-US" u="sng" dirty="0" smtClean="0"/>
              <a:t>Enter Values</a:t>
            </a:r>
            <a:r>
              <a:rPr lang="en-US" dirty="0" smtClean="0"/>
              <a:t>:</a:t>
            </a:r>
            <a:endParaRPr lang="en-US" dirty="0"/>
          </a:p>
          <a:p>
            <a:r>
              <a:rPr lang="en-US" dirty="0" smtClean="0"/>
              <a:t>Particle density:  2200[kg/m^3]</a:t>
            </a:r>
          </a:p>
          <a:p>
            <a:r>
              <a:rPr lang="en-US" dirty="0" smtClean="0"/>
              <a:t>Particle diameter: 6e-6[m]</a:t>
            </a:r>
            <a:endParaRPr lang="en-US" dirty="0"/>
          </a:p>
          <a:p>
            <a:r>
              <a:rPr lang="en-US" dirty="0" smtClean="0"/>
              <a:t>Charge Number:  0</a:t>
            </a:r>
            <a:endParaRPr lang="en-US" dirty="0"/>
          </a:p>
        </p:txBody>
      </p:sp>
      <p:sp>
        <p:nvSpPr>
          <p:cNvPr id="5" name="Rectangle 4"/>
          <p:cNvSpPr/>
          <p:nvPr/>
        </p:nvSpPr>
        <p:spPr>
          <a:xfrm>
            <a:off x="5811078" y="2438401"/>
            <a:ext cx="31242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11078" y="3505200"/>
            <a:ext cx="1524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11078" y="4626428"/>
            <a:ext cx="1524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7200" y="5715000"/>
            <a:ext cx="6705600" cy="923330"/>
          </a:xfrm>
          <a:prstGeom prst="rect">
            <a:avLst/>
          </a:prstGeom>
          <a:noFill/>
        </p:spPr>
        <p:txBody>
          <a:bodyPr wrap="square" rtlCol="0">
            <a:spAutoFit/>
          </a:bodyPr>
          <a:lstStyle/>
          <a:p>
            <a:r>
              <a:rPr lang="en-US" i="1" dirty="0" smtClean="0"/>
              <a:t>Red Blood Cells are somewhat “donut” shaped with a major diameter of about 9 microns and a thickness of about 3 microns. This is an equivalent sphere.</a:t>
            </a:r>
            <a:endParaRPr lang="en-US" i="1" dirty="0"/>
          </a:p>
        </p:txBody>
      </p:sp>
    </p:spTree>
  </p:cSld>
  <p:clrMapOvr>
    <a:masterClrMapping/>
  </p:clrMapOvr>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Fluid Drag Forces</a:t>
            </a:r>
            <a:endParaRPr lang="en-US" dirty="0"/>
          </a:p>
        </p:txBody>
      </p:sp>
      <p:sp>
        <p:nvSpPr>
          <p:cNvPr id="3" name="Content Placeholder 2"/>
          <p:cNvSpPr>
            <a:spLocks noGrp="1"/>
          </p:cNvSpPr>
          <p:nvPr>
            <p:ph idx="1"/>
          </p:nvPr>
        </p:nvSpPr>
        <p:spPr>
          <a:xfrm>
            <a:off x="609600" y="1951038"/>
            <a:ext cx="5486400" cy="4144962"/>
          </a:xfrm>
        </p:spPr>
        <p:txBody>
          <a:bodyPr/>
          <a:lstStyle/>
          <a:p>
            <a:r>
              <a:rPr lang="en-US" dirty="0" err="1" smtClean="0"/>
              <a:t>Rt</a:t>
            </a:r>
            <a:r>
              <a:rPr lang="en-US" dirty="0" smtClean="0"/>
              <a:t> Click on “Particle Tracing for Fluid Flow”</a:t>
            </a:r>
          </a:p>
          <a:p>
            <a:r>
              <a:rPr lang="en-US" dirty="0" smtClean="0"/>
              <a:t>Choose “Drag Force”</a:t>
            </a:r>
          </a:p>
          <a:p>
            <a:endParaRPr lang="en-US" dirty="0" smtClean="0"/>
          </a:p>
          <a:p>
            <a:r>
              <a:rPr lang="en-US" dirty="0" smtClean="0"/>
              <a:t>In “Domain Selection” section, choose “Flow Channels”</a:t>
            </a:r>
          </a:p>
          <a:p>
            <a:endParaRPr lang="en-US" dirty="0" smtClean="0"/>
          </a:p>
          <a:p>
            <a:r>
              <a:rPr lang="en-US" dirty="0" smtClean="0"/>
              <a:t>In the “Drag Force” section, change velocity field entry, </a:t>
            </a:r>
            <a:r>
              <a:rPr lang="en-US" b="1" dirty="0" smtClean="0"/>
              <a:t>u</a:t>
            </a:r>
            <a:r>
              <a:rPr lang="en-US" dirty="0" smtClean="0"/>
              <a:t>, to “Velocity field (</a:t>
            </a:r>
            <a:r>
              <a:rPr lang="en-US" dirty="0" err="1" smtClean="0"/>
              <a:t>spf</a:t>
            </a:r>
            <a:r>
              <a:rPr lang="en-US" dirty="0" smtClean="0"/>
              <a:t>/fp1)”</a:t>
            </a:r>
            <a:endParaRPr lang="en-US" dirty="0"/>
          </a:p>
        </p:txBody>
      </p:sp>
      <p:pic>
        <p:nvPicPr>
          <p:cNvPr id="78850" name="Picture 2"/>
          <p:cNvPicPr>
            <a:picLocks noChangeAspect="1" noChangeArrowheads="1"/>
          </p:cNvPicPr>
          <p:nvPr/>
        </p:nvPicPr>
        <p:blipFill>
          <a:blip r:embed="rId2" cstate="print"/>
          <a:srcRect/>
          <a:stretch>
            <a:fillRect/>
          </a:stretch>
        </p:blipFill>
        <p:spPr bwMode="auto">
          <a:xfrm>
            <a:off x="6172200" y="457200"/>
            <a:ext cx="2762250" cy="5562600"/>
          </a:xfrm>
          <a:prstGeom prst="rect">
            <a:avLst/>
          </a:prstGeom>
          <a:noFill/>
          <a:ln w="9525">
            <a:noFill/>
            <a:miter lim="800000"/>
            <a:headEnd/>
            <a:tailEnd/>
          </a:ln>
        </p:spPr>
      </p:pic>
      <p:sp>
        <p:nvSpPr>
          <p:cNvPr id="5" name="Rectangle 4"/>
          <p:cNvSpPr/>
          <p:nvPr/>
        </p:nvSpPr>
        <p:spPr>
          <a:xfrm>
            <a:off x="6858000" y="762000"/>
            <a:ext cx="990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48400" y="4953000"/>
            <a:ext cx="1524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9876" name="Picture 4"/>
          <p:cNvPicPr>
            <a:picLocks noChangeAspect="1" noChangeArrowheads="1"/>
          </p:cNvPicPr>
          <p:nvPr/>
        </p:nvPicPr>
        <p:blipFill>
          <a:blip r:embed="rId2" cstate="print"/>
          <a:srcRect/>
          <a:stretch>
            <a:fillRect/>
          </a:stretch>
        </p:blipFill>
        <p:spPr bwMode="auto">
          <a:xfrm>
            <a:off x="6629399" y="457200"/>
            <a:ext cx="2087577" cy="5715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Add </a:t>
            </a:r>
            <a:r>
              <a:rPr lang="en-US" dirty="0" err="1" smtClean="0"/>
              <a:t>Magnetophoretic</a:t>
            </a:r>
            <a:r>
              <a:rPr lang="en-US" dirty="0" smtClean="0"/>
              <a:t> Forces</a:t>
            </a:r>
            <a:endParaRPr lang="en-US" dirty="0"/>
          </a:p>
        </p:txBody>
      </p:sp>
      <p:sp>
        <p:nvSpPr>
          <p:cNvPr id="3" name="Content Placeholder 2"/>
          <p:cNvSpPr>
            <a:spLocks noGrp="1"/>
          </p:cNvSpPr>
          <p:nvPr>
            <p:ph idx="1"/>
          </p:nvPr>
        </p:nvSpPr>
        <p:spPr>
          <a:xfrm>
            <a:off x="609600" y="1752600"/>
            <a:ext cx="5943600" cy="4144962"/>
          </a:xfrm>
        </p:spPr>
        <p:txBody>
          <a:bodyPr/>
          <a:lstStyle/>
          <a:p>
            <a:r>
              <a:rPr lang="en-US" dirty="0" err="1" smtClean="0"/>
              <a:t>Rt</a:t>
            </a:r>
            <a:r>
              <a:rPr lang="en-US" dirty="0" smtClean="0"/>
              <a:t> Click on “Particle Tracing for Fluid Flow”</a:t>
            </a:r>
          </a:p>
          <a:p>
            <a:r>
              <a:rPr lang="en-US" dirty="0" smtClean="0"/>
              <a:t>Choose “</a:t>
            </a:r>
            <a:r>
              <a:rPr lang="en-US" dirty="0" err="1" smtClean="0"/>
              <a:t>Magnetophoretic</a:t>
            </a:r>
            <a:r>
              <a:rPr lang="en-US" dirty="0" smtClean="0"/>
              <a:t> Force”</a:t>
            </a:r>
          </a:p>
          <a:p>
            <a:endParaRPr lang="en-US" dirty="0" smtClean="0"/>
          </a:p>
          <a:p>
            <a:r>
              <a:rPr lang="en-US" dirty="0" smtClean="0"/>
              <a:t>In “Domain Selection” section, choose “Flow Channels”</a:t>
            </a:r>
          </a:p>
          <a:p>
            <a:endParaRPr lang="en-US" dirty="0" smtClean="0"/>
          </a:p>
          <a:p>
            <a:r>
              <a:rPr lang="en-US" dirty="0" smtClean="0"/>
              <a:t>In the “</a:t>
            </a:r>
            <a:r>
              <a:rPr lang="en-US" dirty="0" err="1" smtClean="0"/>
              <a:t>Magnetophoretic</a:t>
            </a:r>
            <a:r>
              <a:rPr lang="en-US" dirty="0" smtClean="0"/>
              <a:t> Force” section, change Magnetic field, </a:t>
            </a:r>
            <a:r>
              <a:rPr lang="en-US" b="1" dirty="0" smtClean="0"/>
              <a:t>H</a:t>
            </a:r>
            <a:r>
              <a:rPr lang="en-US" dirty="0" smtClean="0"/>
              <a:t>, to “Magnetic field (</a:t>
            </a:r>
            <a:r>
              <a:rPr lang="en-US" dirty="0" err="1" smtClean="0"/>
              <a:t>spf</a:t>
            </a:r>
            <a:r>
              <a:rPr lang="en-US" dirty="0" smtClean="0"/>
              <a:t>/fp1)”</a:t>
            </a:r>
          </a:p>
          <a:p>
            <a:endParaRPr lang="en-US" dirty="0" smtClean="0"/>
          </a:p>
          <a:p>
            <a:pPr>
              <a:buNone/>
            </a:pPr>
            <a:r>
              <a:rPr lang="en-US" u="sng" dirty="0" smtClean="0"/>
              <a:t>Enter values</a:t>
            </a:r>
            <a:r>
              <a:rPr lang="en-US" dirty="0" smtClean="0"/>
              <a:t>:</a:t>
            </a:r>
          </a:p>
          <a:p>
            <a:r>
              <a:rPr lang="en-US" dirty="0" smtClean="0"/>
              <a:t>Particle relative permeability: 1-3.9e-6		(-3.9e-6 is the susceptibility)</a:t>
            </a:r>
          </a:p>
          <a:p>
            <a:r>
              <a:rPr lang="en-US" dirty="0" smtClean="0"/>
              <a:t>Fluid relative permeability: 1</a:t>
            </a:r>
            <a:endParaRPr lang="en-US" dirty="0"/>
          </a:p>
        </p:txBody>
      </p:sp>
      <p:sp>
        <p:nvSpPr>
          <p:cNvPr id="5" name="Rectangle 4"/>
          <p:cNvSpPr/>
          <p:nvPr/>
        </p:nvSpPr>
        <p:spPr>
          <a:xfrm>
            <a:off x="7391400" y="1295400"/>
            <a:ext cx="990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705600" y="4844142"/>
            <a:ext cx="1752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05600" y="3886200"/>
            <a:ext cx="1981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2" cstate="print"/>
          <a:srcRect/>
          <a:stretch>
            <a:fillRect/>
          </a:stretch>
        </p:blipFill>
        <p:spPr bwMode="auto">
          <a:xfrm>
            <a:off x="6705600" y="457200"/>
            <a:ext cx="2009775" cy="5695950"/>
          </a:xfrm>
          <a:prstGeom prst="rect">
            <a:avLst/>
          </a:prstGeom>
          <a:noFill/>
          <a:ln w="9525">
            <a:noFill/>
            <a:miter lim="800000"/>
            <a:headEnd/>
            <a:tailEnd/>
          </a:ln>
        </p:spPr>
      </p:pic>
      <p:sp>
        <p:nvSpPr>
          <p:cNvPr id="2" name="Title 1"/>
          <p:cNvSpPr>
            <a:spLocks noGrp="1"/>
          </p:cNvSpPr>
          <p:nvPr>
            <p:ph type="title"/>
          </p:nvPr>
        </p:nvSpPr>
        <p:spPr>
          <a:xfrm>
            <a:off x="609600" y="625475"/>
            <a:ext cx="5486400" cy="1046163"/>
          </a:xfrm>
        </p:spPr>
        <p:txBody>
          <a:bodyPr/>
          <a:lstStyle/>
          <a:p>
            <a:r>
              <a:rPr lang="en-US" dirty="0" smtClean="0"/>
              <a:t>Boundary </a:t>
            </a:r>
            <a:r>
              <a:rPr lang="en-US" dirty="0" err="1" smtClean="0"/>
              <a:t>Cond</a:t>
            </a:r>
            <a:r>
              <a:rPr lang="en-US" dirty="0" smtClean="0"/>
              <a:t>: Particle Inlet</a:t>
            </a:r>
            <a:endParaRPr lang="en-US" dirty="0"/>
          </a:p>
        </p:txBody>
      </p:sp>
      <p:sp>
        <p:nvSpPr>
          <p:cNvPr id="3" name="Content Placeholder 2"/>
          <p:cNvSpPr>
            <a:spLocks noGrp="1"/>
          </p:cNvSpPr>
          <p:nvPr>
            <p:ph idx="1"/>
          </p:nvPr>
        </p:nvSpPr>
        <p:spPr>
          <a:xfrm>
            <a:off x="609600" y="1828800"/>
            <a:ext cx="5638800" cy="4221162"/>
          </a:xfrm>
        </p:spPr>
        <p:txBody>
          <a:bodyPr/>
          <a:lstStyle/>
          <a:p>
            <a:r>
              <a:rPr lang="en-US" dirty="0" err="1" smtClean="0"/>
              <a:t>Rt</a:t>
            </a:r>
            <a:r>
              <a:rPr lang="en-US" dirty="0" smtClean="0"/>
              <a:t> Click on “Particle Tracing for Fluid Flow”</a:t>
            </a:r>
          </a:p>
          <a:p>
            <a:r>
              <a:rPr lang="en-US" dirty="0" smtClean="0"/>
              <a:t>Choose “</a:t>
            </a:r>
            <a:r>
              <a:rPr lang="en-US" b="1" dirty="0" smtClean="0"/>
              <a:t>Inlet</a:t>
            </a:r>
            <a:r>
              <a:rPr lang="en-US" dirty="0" smtClean="0"/>
              <a:t>”</a:t>
            </a:r>
          </a:p>
          <a:p>
            <a:endParaRPr lang="en-US" dirty="0" smtClean="0"/>
          </a:p>
          <a:p>
            <a:r>
              <a:rPr lang="en-US" dirty="0" smtClean="0"/>
              <a:t>Select the left-most vertical flow boundary</a:t>
            </a:r>
          </a:p>
          <a:p>
            <a:endParaRPr lang="en-US" dirty="0" smtClean="0"/>
          </a:p>
          <a:p>
            <a:r>
              <a:rPr lang="en-US" dirty="0" smtClean="0"/>
              <a:t>Change “Initial position” to “Uniform”</a:t>
            </a:r>
          </a:p>
          <a:p>
            <a:r>
              <a:rPr lang="en-US" dirty="0" smtClean="0"/>
              <a:t>Set “N” to “100”</a:t>
            </a:r>
          </a:p>
          <a:p>
            <a:r>
              <a:rPr lang="en-US" dirty="0" smtClean="0"/>
              <a:t>Set Velocity field to “Velocity field (</a:t>
            </a:r>
            <a:r>
              <a:rPr lang="en-US" dirty="0" err="1" smtClean="0"/>
              <a:t>spf</a:t>
            </a:r>
            <a:r>
              <a:rPr lang="en-US" dirty="0" smtClean="0"/>
              <a:t>/fp1)”</a:t>
            </a:r>
          </a:p>
        </p:txBody>
      </p:sp>
      <p:sp>
        <p:nvSpPr>
          <p:cNvPr id="6" name="Rectangle 5"/>
          <p:cNvSpPr/>
          <p:nvPr/>
        </p:nvSpPr>
        <p:spPr>
          <a:xfrm>
            <a:off x="6781800" y="44196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781800" y="5083628"/>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781800" y="5638800"/>
            <a:ext cx="1524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899" name="Picture 3"/>
          <p:cNvPicPr>
            <a:picLocks noChangeAspect="1" noChangeArrowheads="1"/>
          </p:cNvPicPr>
          <p:nvPr/>
        </p:nvPicPr>
        <p:blipFill>
          <a:blip r:embed="rId3" cstate="print"/>
          <a:srcRect/>
          <a:stretch>
            <a:fillRect/>
          </a:stretch>
        </p:blipFill>
        <p:spPr bwMode="auto">
          <a:xfrm>
            <a:off x="914400" y="4876800"/>
            <a:ext cx="5362575" cy="1666875"/>
          </a:xfrm>
          <a:prstGeom prst="rect">
            <a:avLst/>
          </a:prstGeom>
          <a:noFill/>
          <a:ln w="9525">
            <a:noFill/>
            <a:miter lim="800000"/>
            <a:headEnd/>
            <a:tailEnd/>
          </a:ln>
        </p:spPr>
      </p:pic>
      <p:sp>
        <p:nvSpPr>
          <p:cNvPr id="15" name="Rectangle 14"/>
          <p:cNvSpPr/>
          <p:nvPr/>
        </p:nvSpPr>
        <p:spPr>
          <a:xfrm>
            <a:off x="914400" y="55626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cstate="print"/>
          <a:srcRect/>
          <a:stretch>
            <a:fillRect/>
          </a:stretch>
        </p:blipFill>
        <p:spPr bwMode="auto">
          <a:xfrm>
            <a:off x="6629400" y="1219200"/>
            <a:ext cx="2438400" cy="4717507"/>
          </a:xfrm>
          <a:prstGeom prst="rect">
            <a:avLst/>
          </a:prstGeom>
          <a:noFill/>
          <a:ln w="9525">
            <a:noFill/>
            <a:miter lim="800000"/>
            <a:headEnd/>
            <a:tailEnd/>
          </a:ln>
        </p:spPr>
      </p:pic>
      <p:pic>
        <p:nvPicPr>
          <p:cNvPr id="81922" name="Picture 2"/>
          <p:cNvPicPr>
            <a:picLocks noChangeAspect="1" noChangeArrowheads="1"/>
          </p:cNvPicPr>
          <p:nvPr/>
        </p:nvPicPr>
        <p:blipFill>
          <a:blip r:embed="rId3" cstate="print"/>
          <a:srcRect/>
          <a:stretch>
            <a:fillRect/>
          </a:stretch>
        </p:blipFill>
        <p:spPr bwMode="auto">
          <a:xfrm>
            <a:off x="904875" y="4855028"/>
            <a:ext cx="5419725" cy="1685925"/>
          </a:xfrm>
          <a:prstGeom prst="rect">
            <a:avLst/>
          </a:prstGeom>
          <a:noFill/>
          <a:ln w="9525">
            <a:noFill/>
            <a:miter lim="800000"/>
            <a:headEnd/>
            <a:tailEnd/>
          </a:ln>
        </p:spPr>
      </p:pic>
      <p:sp>
        <p:nvSpPr>
          <p:cNvPr id="2" name="Title 1"/>
          <p:cNvSpPr>
            <a:spLocks noGrp="1"/>
          </p:cNvSpPr>
          <p:nvPr>
            <p:ph type="title"/>
          </p:nvPr>
        </p:nvSpPr>
        <p:spPr>
          <a:xfrm>
            <a:off x="609600" y="625475"/>
            <a:ext cx="6019800" cy="1046163"/>
          </a:xfrm>
        </p:spPr>
        <p:txBody>
          <a:bodyPr/>
          <a:lstStyle/>
          <a:p>
            <a:r>
              <a:rPr lang="en-US" dirty="0" smtClean="0"/>
              <a:t>Boundary </a:t>
            </a:r>
            <a:r>
              <a:rPr lang="en-US" dirty="0" err="1" smtClean="0"/>
              <a:t>Cond</a:t>
            </a:r>
            <a:r>
              <a:rPr lang="en-US" dirty="0" smtClean="0"/>
              <a:t>: Particle Outlets</a:t>
            </a:r>
            <a:endParaRPr lang="en-US" dirty="0"/>
          </a:p>
        </p:txBody>
      </p:sp>
      <p:sp>
        <p:nvSpPr>
          <p:cNvPr id="3" name="Content Placeholder 2"/>
          <p:cNvSpPr>
            <a:spLocks noGrp="1"/>
          </p:cNvSpPr>
          <p:nvPr>
            <p:ph idx="1"/>
          </p:nvPr>
        </p:nvSpPr>
        <p:spPr>
          <a:xfrm>
            <a:off x="609600" y="1828800"/>
            <a:ext cx="5791200" cy="4221162"/>
          </a:xfrm>
        </p:spPr>
        <p:txBody>
          <a:bodyPr/>
          <a:lstStyle/>
          <a:p>
            <a:r>
              <a:rPr lang="en-US" dirty="0" err="1" smtClean="0"/>
              <a:t>Rt</a:t>
            </a:r>
            <a:r>
              <a:rPr lang="en-US" dirty="0" smtClean="0"/>
              <a:t> Click on “Particle Tracing for Fluid Flow”</a:t>
            </a:r>
          </a:p>
          <a:p>
            <a:r>
              <a:rPr lang="en-US" dirty="0" smtClean="0"/>
              <a:t>Choose “</a:t>
            </a:r>
            <a:r>
              <a:rPr lang="en-US" b="1" dirty="0" smtClean="0"/>
              <a:t>Outlet</a:t>
            </a:r>
            <a:r>
              <a:rPr lang="en-US" dirty="0" smtClean="0"/>
              <a:t>”</a:t>
            </a:r>
          </a:p>
          <a:p>
            <a:endParaRPr lang="en-US" dirty="0" smtClean="0"/>
          </a:p>
          <a:p>
            <a:r>
              <a:rPr lang="en-US" dirty="0" smtClean="0"/>
              <a:t>Select the 3 right-most vertical flow boundaries</a:t>
            </a:r>
          </a:p>
          <a:p>
            <a:endParaRPr lang="en-US" dirty="0" smtClean="0"/>
          </a:p>
          <a:p>
            <a:r>
              <a:rPr lang="en-US" dirty="0" smtClean="0"/>
              <a:t>Leave “Wall Condition” as “Freeze”</a:t>
            </a:r>
          </a:p>
        </p:txBody>
      </p:sp>
      <p:sp>
        <p:nvSpPr>
          <p:cNvPr id="12" name="Rectangle 11"/>
          <p:cNvSpPr/>
          <p:nvPr/>
        </p:nvSpPr>
        <p:spPr>
          <a:xfrm>
            <a:off x="6781800" y="5257800"/>
            <a:ext cx="12192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10944" y="55626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38800" y="6248400"/>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638800" y="4920342"/>
            <a:ext cx="3048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PhAnim="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lIns="90000" tIns="46800" rIns="90000" bIns="46800"/>
          <a:lstStyle/>
          <a:p>
            <a:pPr defTabSz="449263" eaLnBrk="1" hangingPunct="1">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dirty="0" smtClean="0"/>
              <a:t>COMSOL </a:t>
            </a:r>
            <a:r>
              <a:rPr lang="en-GB" b="1" dirty="0" err="1" smtClean="0"/>
              <a:t>Multiphysics</a:t>
            </a:r>
            <a:r>
              <a:rPr lang="en-GB" b="1" dirty="0" smtClean="0"/>
              <a:t> Solves These!</a:t>
            </a:r>
          </a:p>
        </p:txBody>
      </p:sp>
      <p:sp>
        <p:nvSpPr>
          <p:cNvPr id="60419" name="Rectangle 3"/>
          <p:cNvSpPr>
            <a:spLocks noGrp="1" noChangeArrowheads="1"/>
          </p:cNvSpPr>
          <p:nvPr>
            <p:ph idx="1"/>
          </p:nvPr>
        </p:nvSpPr>
        <p:spPr>
          <a:xfrm>
            <a:off x="609600" y="1981200"/>
            <a:ext cx="8077200" cy="4144962"/>
          </a:xfrm>
        </p:spPr>
        <p:txBody>
          <a:bodyPr lIns="90000" tIns="46800" rIns="90000" bIns="46800"/>
          <a:lstStyle/>
          <a:p>
            <a:pPr marL="341313" indent="-341313" defTabSz="449263" eaLnBrk="1" hangingPunct="1">
              <a:lnSpc>
                <a:spcPct val="93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1" dirty="0" err="1" smtClean="0"/>
              <a:t>Multiphysics</a:t>
            </a:r>
            <a:r>
              <a:rPr lang="en-GB" sz="2400" dirty="0" smtClean="0"/>
              <a:t> – Everything can link to everything.</a:t>
            </a:r>
          </a:p>
          <a:p>
            <a:pPr marL="341313" indent="-341313" defTabSz="449263" eaLnBrk="1" hangingPunct="1">
              <a:lnSpc>
                <a:spcPct val="93000"/>
              </a:lnSpc>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dirty="0" smtClean="0"/>
          </a:p>
          <a:p>
            <a:pPr marL="341313" indent="-341313" defTabSz="449263" eaLnBrk="1" hangingPunct="1">
              <a:lnSpc>
                <a:spcPct val="93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1" dirty="0" smtClean="0"/>
              <a:t>Flexible</a:t>
            </a:r>
            <a:r>
              <a:rPr lang="en-GB" sz="2400" dirty="0" smtClean="0"/>
              <a:t> – You can model just about anything.</a:t>
            </a:r>
          </a:p>
          <a:p>
            <a:pPr marL="341313" indent="-341313" defTabSz="449263" eaLnBrk="1" hangingPunct="1">
              <a:lnSpc>
                <a:spcPct val="93000"/>
              </a:lnSpc>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dirty="0" smtClean="0"/>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1" dirty="0" smtClean="0"/>
              <a:t>Usable</a:t>
            </a:r>
            <a:r>
              <a:rPr lang="en-GB" sz="2400" dirty="0" smtClean="0"/>
              <a:t> – You can keep your sanity doing it.</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dirty="0" smtClean="0"/>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1" dirty="0" smtClean="0"/>
              <a:t>Extensible</a:t>
            </a:r>
            <a:r>
              <a:rPr lang="en-GB" sz="2400" dirty="0" smtClean="0"/>
              <a:t> – If its not specifically there…add it!</a:t>
            </a:r>
          </a:p>
          <a:p>
            <a:pPr marL="341313" indent="-341313" defTabSz="449263" eaLnBrk="1" hangingPunct="1">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dirty="0" smtClean="0"/>
          </a:p>
          <a:p>
            <a:pPr marL="341313" indent="-341313" defTabSz="449263" eaLnBrk="1" hangingPunct="1">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i="1" dirty="0" smtClean="0"/>
              <a:t>			Trusted by 80,000+ Users Worldwide</a:t>
            </a:r>
          </a:p>
          <a:p>
            <a:pPr marL="741363" lvl="1" indent="-284163" defTabSz="449263" eaLnBrk="1" hangingPunct="1">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dirty="0" smtClean="0"/>
          </a:p>
          <a:p>
            <a:pPr marL="341313" indent="-341313" defTabSz="449263" eaLnBrk="1" hangingPunct="1">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dirty="0" smtClean="0"/>
              <a:t>				</a:t>
            </a:r>
            <a:endParaRPr lang="en-GB" dirty="0" smtClean="0"/>
          </a:p>
        </p:txBody>
      </p:sp>
      <p:pic>
        <p:nvPicPr>
          <p:cNvPr id="6" name="Picture 2"/>
          <p:cNvPicPr>
            <a:picLocks noChangeAspect="1" noChangeArrowheads="1"/>
          </p:cNvPicPr>
          <p:nvPr/>
        </p:nvPicPr>
        <p:blipFill>
          <a:blip r:embed="rId3" cstate="print"/>
          <a:srcRect/>
          <a:stretch>
            <a:fillRect/>
          </a:stretch>
        </p:blipFill>
        <p:spPr bwMode="auto">
          <a:xfrm>
            <a:off x="479132" y="5154560"/>
            <a:ext cx="1730668" cy="1398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62800615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475"/>
            <a:ext cx="8534400" cy="1046163"/>
          </a:xfrm>
        </p:spPr>
        <p:txBody>
          <a:bodyPr/>
          <a:lstStyle/>
          <a:p>
            <a:r>
              <a:rPr lang="en-US" dirty="0" smtClean="0"/>
              <a:t>Assign Stationary Solver to Flow &amp; Magnetics</a:t>
            </a:r>
            <a:endParaRPr lang="en-US" dirty="0"/>
          </a:p>
        </p:txBody>
      </p:sp>
      <p:sp>
        <p:nvSpPr>
          <p:cNvPr id="3" name="Content Placeholder 2"/>
          <p:cNvSpPr>
            <a:spLocks noGrp="1"/>
          </p:cNvSpPr>
          <p:nvPr>
            <p:ph idx="1"/>
          </p:nvPr>
        </p:nvSpPr>
        <p:spPr>
          <a:xfrm>
            <a:off x="609600" y="1951038"/>
            <a:ext cx="4800600" cy="4144962"/>
          </a:xfrm>
        </p:spPr>
        <p:txBody>
          <a:bodyPr/>
          <a:lstStyle/>
          <a:p>
            <a:r>
              <a:rPr lang="en-US" dirty="0" smtClean="0"/>
              <a:t>Expand “Study 1”</a:t>
            </a:r>
          </a:p>
          <a:p>
            <a:endParaRPr lang="en-US" dirty="0" smtClean="0"/>
          </a:p>
          <a:p>
            <a:pPr>
              <a:buNone/>
            </a:pPr>
            <a:r>
              <a:rPr lang="en-US" i="1" dirty="0" smtClean="0"/>
              <a:t>Note: Both of the following are likely to have been done for you already</a:t>
            </a:r>
          </a:p>
          <a:p>
            <a:endParaRPr lang="en-US" dirty="0" smtClean="0"/>
          </a:p>
          <a:p>
            <a:r>
              <a:rPr lang="en-US" dirty="0" smtClean="0"/>
              <a:t>Highlight “</a:t>
            </a:r>
            <a:r>
              <a:rPr lang="en-US" b="1" dirty="0" smtClean="0"/>
              <a:t>Step 1: Stationary</a:t>
            </a:r>
            <a:r>
              <a:rPr lang="en-US" dirty="0" smtClean="0"/>
              <a:t>”</a:t>
            </a:r>
          </a:p>
          <a:p>
            <a:r>
              <a:rPr lang="en-US" dirty="0" smtClean="0"/>
              <a:t>In the “</a:t>
            </a:r>
            <a:r>
              <a:rPr lang="en-US" b="1" dirty="0" smtClean="0"/>
              <a:t>Physics Selection</a:t>
            </a:r>
            <a:r>
              <a:rPr lang="en-US" dirty="0" smtClean="0"/>
              <a:t>”:</a:t>
            </a:r>
          </a:p>
          <a:p>
            <a:r>
              <a:rPr lang="en-US" u="sng" dirty="0" smtClean="0"/>
              <a:t>Deselect</a:t>
            </a:r>
            <a:r>
              <a:rPr lang="en-US" dirty="0" smtClean="0"/>
              <a:t> “Charged Particle Tracing”</a:t>
            </a:r>
          </a:p>
          <a:p>
            <a:endParaRPr lang="en-US" dirty="0" smtClean="0"/>
          </a:p>
          <a:p>
            <a:r>
              <a:rPr lang="en-US" dirty="0" smtClean="0"/>
              <a:t>Highlight “</a:t>
            </a:r>
            <a:r>
              <a:rPr lang="en-US" b="1" dirty="0" smtClean="0"/>
              <a:t>Step 2: Stationary 2</a:t>
            </a:r>
            <a:r>
              <a:rPr lang="en-US" dirty="0" smtClean="0"/>
              <a:t>”</a:t>
            </a:r>
          </a:p>
          <a:p>
            <a:r>
              <a:rPr lang="en-US" dirty="0" smtClean="0"/>
              <a:t>In the “</a:t>
            </a:r>
            <a:r>
              <a:rPr lang="en-US" b="1" dirty="0" smtClean="0"/>
              <a:t>Physics Selection</a:t>
            </a:r>
            <a:r>
              <a:rPr lang="en-US" dirty="0" smtClean="0"/>
              <a:t>”:</a:t>
            </a:r>
          </a:p>
          <a:p>
            <a:r>
              <a:rPr lang="en-US" u="sng" dirty="0" smtClean="0"/>
              <a:t>Deselect</a:t>
            </a:r>
            <a:r>
              <a:rPr lang="en-US" dirty="0" smtClean="0"/>
              <a:t> “Charged Particle Tracing”</a:t>
            </a:r>
          </a:p>
          <a:p>
            <a:endParaRPr lang="en-US" dirty="0"/>
          </a:p>
        </p:txBody>
      </p:sp>
      <p:pic>
        <p:nvPicPr>
          <p:cNvPr id="82946" name="Picture 2"/>
          <p:cNvPicPr>
            <a:picLocks noChangeAspect="1" noChangeArrowheads="1"/>
          </p:cNvPicPr>
          <p:nvPr/>
        </p:nvPicPr>
        <p:blipFill>
          <a:blip r:embed="rId2" cstate="print"/>
          <a:srcRect t="22537"/>
          <a:stretch>
            <a:fillRect/>
          </a:stretch>
        </p:blipFill>
        <p:spPr bwMode="auto">
          <a:xfrm>
            <a:off x="5867400" y="1600200"/>
            <a:ext cx="2667000" cy="1495426"/>
          </a:xfrm>
          <a:prstGeom prst="rect">
            <a:avLst/>
          </a:prstGeom>
          <a:noFill/>
          <a:ln w="9525">
            <a:noFill/>
            <a:miter lim="800000"/>
            <a:headEnd/>
            <a:tailEnd/>
          </a:ln>
        </p:spPr>
      </p:pic>
      <p:pic>
        <p:nvPicPr>
          <p:cNvPr id="82947" name="Picture 3"/>
          <p:cNvPicPr>
            <a:picLocks noChangeAspect="1" noChangeArrowheads="1"/>
          </p:cNvPicPr>
          <p:nvPr/>
        </p:nvPicPr>
        <p:blipFill>
          <a:blip r:embed="rId3" cstate="print"/>
          <a:srcRect/>
          <a:stretch>
            <a:fillRect/>
          </a:stretch>
        </p:blipFill>
        <p:spPr bwMode="auto">
          <a:xfrm>
            <a:off x="5562600" y="3200400"/>
            <a:ext cx="3500342" cy="1454297"/>
          </a:xfrm>
          <a:prstGeom prst="rect">
            <a:avLst/>
          </a:prstGeom>
          <a:noFill/>
          <a:ln w="9525">
            <a:noFill/>
            <a:miter lim="800000"/>
            <a:headEnd/>
            <a:tailEnd/>
          </a:ln>
        </p:spPr>
      </p:pic>
      <p:pic>
        <p:nvPicPr>
          <p:cNvPr id="82948" name="Picture 4"/>
          <p:cNvPicPr>
            <a:picLocks noChangeAspect="1" noChangeArrowheads="1"/>
          </p:cNvPicPr>
          <p:nvPr/>
        </p:nvPicPr>
        <p:blipFill>
          <a:blip r:embed="rId4" cstate="print"/>
          <a:srcRect/>
          <a:stretch>
            <a:fillRect/>
          </a:stretch>
        </p:blipFill>
        <p:spPr bwMode="auto">
          <a:xfrm>
            <a:off x="5551714" y="4710486"/>
            <a:ext cx="3500343" cy="1514475"/>
          </a:xfrm>
          <a:prstGeom prst="rect">
            <a:avLst/>
          </a:prstGeom>
          <a:noFill/>
          <a:ln w="9525">
            <a:noFill/>
            <a:miter lim="800000"/>
            <a:headEnd/>
            <a:tailEnd/>
          </a:ln>
        </p:spPr>
      </p:pic>
      <p:sp>
        <p:nvSpPr>
          <p:cNvPr id="5" name="Rectangle 4"/>
          <p:cNvSpPr/>
          <p:nvPr/>
        </p:nvSpPr>
        <p:spPr>
          <a:xfrm>
            <a:off x="7685314" y="4376057"/>
            <a:ext cx="210474"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96200" y="5900057"/>
            <a:ext cx="210474" cy="195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019800" y="1785257"/>
            <a:ext cx="2514600" cy="576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cstate="print"/>
          <a:srcRect r="28571"/>
          <a:stretch>
            <a:fillRect/>
          </a:stretch>
        </p:blipFill>
        <p:spPr bwMode="auto">
          <a:xfrm>
            <a:off x="6280107" y="1600200"/>
            <a:ext cx="2863893" cy="15240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Assign Transient Solver to Particle Tracing</a:t>
            </a:r>
            <a:endParaRPr lang="en-US" dirty="0"/>
          </a:p>
        </p:txBody>
      </p:sp>
      <p:sp>
        <p:nvSpPr>
          <p:cNvPr id="3" name="Content Placeholder 2"/>
          <p:cNvSpPr>
            <a:spLocks noGrp="1"/>
          </p:cNvSpPr>
          <p:nvPr>
            <p:ph idx="1"/>
          </p:nvPr>
        </p:nvSpPr>
        <p:spPr>
          <a:xfrm>
            <a:off x="609600" y="1752600"/>
            <a:ext cx="6667500" cy="4724400"/>
          </a:xfrm>
        </p:spPr>
        <p:txBody>
          <a:bodyPr/>
          <a:lstStyle/>
          <a:p>
            <a:r>
              <a:rPr lang="en-US" dirty="0" smtClean="0"/>
              <a:t>Expand “Study 2”</a:t>
            </a:r>
          </a:p>
          <a:p>
            <a:r>
              <a:rPr lang="en-US" dirty="0" smtClean="0"/>
              <a:t>Highlight “Step 1: </a:t>
            </a:r>
            <a:r>
              <a:rPr lang="en-US" b="1" dirty="0" smtClean="0"/>
              <a:t>Time Dependant</a:t>
            </a:r>
            <a:r>
              <a:rPr lang="en-US" dirty="0" smtClean="0"/>
              <a:t>”</a:t>
            </a:r>
          </a:p>
          <a:p>
            <a:r>
              <a:rPr lang="en-US" dirty="0" smtClean="0"/>
              <a:t>In the “Physics Selection”:</a:t>
            </a:r>
          </a:p>
          <a:p>
            <a:r>
              <a:rPr lang="en-US" u="sng" dirty="0" smtClean="0"/>
              <a:t>Make sure </a:t>
            </a:r>
            <a:r>
              <a:rPr lang="en-US" dirty="0" smtClean="0"/>
              <a:t>“</a:t>
            </a:r>
            <a:r>
              <a:rPr lang="en-US" b="1" dirty="0" smtClean="0"/>
              <a:t>Magnetic Fields</a:t>
            </a:r>
            <a:r>
              <a:rPr lang="en-US" dirty="0" smtClean="0"/>
              <a:t>” is deactivated</a:t>
            </a:r>
          </a:p>
          <a:p>
            <a:r>
              <a:rPr lang="en-US" u="sng" dirty="0" smtClean="0"/>
              <a:t>Make sure </a:t>
            </a:r>
            <a:r>
              <a:rPr lang="en-US" dirty="0" smtClean="0"/>
              <a:t>“</a:t>
            </a:r>
            <a:r>
              <a:rPr lang="en-US" b="1" dirty="0" smtClean="0"/>
              <a:t>Creeping Flow</a:t>
            </a:r>
            <a:r>
              <a:rPr lang="en-US" dirty="0" smtClean="0"/>
              <a:t>” is deactivated</a:t>
            </a:r>
          </a:p>
          <a:p>
            <a:endParaRPr lang="en-US" dirty="0" smtClean="0"/>
          </a:p>
          <a:p>
            <a:endParaRPr lang="en-US" dirty="0" smtClean="0"/>
          </a:p>
          <a:p>
            <a:pPr>
              <a:buNone/>
            </a:pPr>
            <a:r>
              <a:rPr lang="en-US" u="sng" dirty="0" smtClean="0"/>
              <a:t>Rename Study</a:t>
            </a:r>
          </a:p>
          <a:p>
            <a:r>
              <a:rPr lang="en-US" dirty="0" err="1" smtClean="0"/>
              <a:t>Rt</a:t>
            </a:r>
            <a:r>
              <a:rPr lang="en-US" dirty="0" smtClean="0"/>
              <a:t> Click on Study 2</a:t>
            </a:r>
          </a:p>
          <a:p>
            <a:r>
              <a:rPr lang="en-US" dirty="0" smtClean="0"/>
              <a:t>Choose “Rename”</a:t>
            </a:r>
          </a:p>
          <a:p>
            <a:r>
              <a:rPr lang="en-US" dirty="0" smtClean="0"/>
              <a:t>Change name to “Study 2 Blood Cells”</a:t>
            </a:r>
          </a:p>
        </p:txBody>
      </p:sp>
      <p:sp>
        <p:nvSpPr>
          <p:cNvPr id="7" name="Rectangle 6"/>
          <p:cNvSpPr/>
          <p:nvPr/>
        </p:nvSpPr>
        <p:spPr>
          <a:xfrm>
            <a:off x="8447314" y="2394858"/>
            <a:ext cx="380999"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972" name="Picture 4"/>
          <p:cNvPicPr>
            <a:picLocks noChangeAspect="1" noChangeArrowheads="1"/>
          </p:cNvPicPr>
          <p:nvPr/>
        </p:nvPicPr>
        <p:blipFill>
          <a:blip r:embed="rId3" cstate="print"/>
          <a:srcRect/>
          <a:stretch>
            <a:fillRect/>
          </a:stretch>
        </p:blipFill>
        <p:spPr bwMode="auto">
          <a:xfrm>
            <a:off x="5791200" y="4822373"/>
            <a:ext cx="2603398" cy="1409700"/>
          </a:xfrm>
          <a:prstGeom prst="rect">
            <a:avLst/>
          </a:prstGeom>
          <a:noFill/>
          <a:ln w="9525">
            <a:noFill/>
            <a:miter lim="800000"/>
            <a:headEnd/>
            <a:tailEnd/>
          </a:ln>
        </p:spPr>
      </p:pic>
      <p:pic>
        <p:nvPicPr>
          <p:cNvPr id="83971" name="Picture 3"/>
          <p:cNvPicPr>
            <a:picLocks noChangeAspect="1" noChangeArrowheads="1"/>
          </p:cNvPicPr>
          <p:nvPr/>
        </p:nvPicPr>
        <p:blipFill>
          <a:blip r:embed="rId4" cstate="print"/>
          <a:srcRect/>
          <a:stretch>
            <a:fillRect/>
          </a:stretch>
        </p:blipFill>
        <p:spPr bwMode="auto">
          <a:xfrm>
            <a:off x="4724399" y="3733800"/>
            <a:ext cx="4098835" cy="1219200"/>
          </a:xfrm>
          <a:prstGeom prst="rect">
            <a:avLst/>
          </a:prstGeom>
          <a:noFill/>
          <a:ln w="9525">
            <a:noFill/>
            <a:miter lim="800000"/>
            <a:headEnd/>
            <a:tailEnd/>
          </a:ln>
        </p:spPr>
      </p:pic>
      <p:sp>
        <p:nvSpPr>
          <p:cNvPr id="13" name="Rectangle 12"/>
          <p:cNvSpPr/>
          <p:nvPr/>
        </p:nvSpPr>
        <p:spPr>
          <a:xfrm>
            <a:off x="5943600" y="5486400"/>
            <a:ext cx="2438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cstate="print"/>
          <a:srcRect/>
          <a:stretch>
            <a:fillRect/>
          </a:stretch>
        </p:blipFill>
        <p:spPr bwMode="auto">
          <a:xfrm>
            <a:off x="1676400" y="4724400"/>
            <a:ext cx="4572000" cy="1939280"/>
          </a:xfrm>
          <a:prstGeom prst="rect">
            <a:avLst/>
          </a:prstGeom>
          <a:noFill/>
          <a:ln w="9525">
            <a:noFill/>
            <a:miter lim="800000"/>
            <a:headEnd/>
            <a:tailEnd/>
          </a:ln>
        </p:spPr>
      </p:pic>
      <p:sp>
        <p:nvSpPr>
          <p:cNvPr id="2" name="Title 1"/>
          <p:cNvSpPr>
            <a:spLocks noGrp="1"/>
          </p:cNvSpPr>
          <p:nvPr>
            <p:ph type="title"/>
          </p:nvPr>
        </p:nvSpPr>
        <p:spPr>
          <a:xfrm>
            <a:off x="609600" y="625475"/>
            <a:ext cx="8382000" cy="1046163"/>
          </a:xfrm>
        </p:spPr>
        <p:txBody>
          <a:bodyPr/>
          <a:lstStyle/>
          <a:p>
            <a:r>
              <a:rPr lang="en-US" dirty="0" smtClean="0"/>
              <a:t>Use Magnetics &amp; Flow Solution from Study 1</a:t>
            </a:r>
            <a:endParaRPr lang="en-US" dirty="0"/>
          </a:p>
        </p:txBody>
      </p:sp>
      <p:sp>
        <p:nvSpPr>
          <p:cNvPr id="3" name="Content Placeholder 2"/>
          <p:cNvSpPr>
            <a:spLocks noGrp="1"/>
          </p:cNvSpPr>
          <p:nvPr>
            <p:ph idx="1"/>
          </p:nvPr>
        </p:nvSpPr>
        <p:spPr>
          <a:xfrm>
            <a:off x="609600" y="1752600"/>
            <a:ext cx="6667500" cy="4724400"/>
          </a:xfrm>
        </p:spPr>
        <p:txBody>
          <a:bodyPr/>
          <a:lstStyle/>
          <a:p>
            <a:r>
              <a:rPr lang="en-US" dirty="0" smtClean="0"/>
              <a:t>Under “Step 1: Time Dependant”</a:t>
            </a:r>
          </a:p>
          <a:p>
            <a:endParaRPr lang="en-US" dirty="0" smtClean="0"/>
          </a:p>
          <a:p>
            <a:r>
              <a:rPr lang="en-US" dirty="0" smtClean="0"/>
              <a:t>Expand the “</a:t>
            </a:r>
            <a:r>
              <a:rPr lang="en-US" b="1" dirty="0" smtClean="0"/>
              <a:t>Values of Dependent 		Variables</a:t>
            </a:r>
            <a:r>
              <a:rPr lang="en-US" dirty="0" smtClean="0"/>
              <a:t>”  section</a:t>
            </a:r>
          </a:p>
          <a:p>
            <a:r>
              <a:rPr lang="en-US" u="sng" dirty="0" smtClean="0"/>
              <a:t>Select</a:t>
            </a:r>
            <a:r>
              <a:rPr lang="en-US" dirty="0" smtClean="0"/>
              <a:t> “Values of variables not solve for”</a:t>
            </a:r>
          </a:p>
          <a:p>
            <a:r>
              <a:rPr lang="en-US" dirty="0" smtClean="0"/>
              <a:t>Method: “</a:t>
            </a:r>
            <a:r>
              <a:rPr lang="en-US" b="1" dirty="0" smtClean="0"/>
              <a:t>Solution</a:t>
            </a:r>
            <a:r>
              <a:rPr lang="en-US" dirty="0" smtClean="0"/>
              <a:t>”</a:t>
            </a:r>
          </a:p>
          <a:p>
            <a:r>
              <a:rPr lang="en-US" dirty="0" smtClean="0"/>
              <a:t>Study:  “</a:t>
            </a:r>
            <a:r>
              <a:rPr lang="en-US" b="1" dirty="0" smtClean="0"/>
              <a:t>Study 1, Stationary</a:t>
            </a:r>
            <a:r>
              <a:rPr lang="en-US" dirty="0" smtClean="0"/>
              <a:t>”</a:t>
            </a:r>
          </a:p>
          <a:p>
            <a:r>
              <a:rPr lang="en-US" dirty="0" smtClean="0"/>
              <a:t>Stationary:  “</a:t>
            </a:r>
            <a:r>
              <a:rPr lang="en-US" b="1" dirty="0" smtClean="0"/>
              <a:t>Automatic</a:t>
            </a:r>
            <a:r>
              <a:rPr lang="en-US" dirty="0" smtClean="0"/>
              <a:t>”</a:t>
            </a:r>
          </a:p>
          <a:p>
            <a:endParaRPr lang="en-US" dirty="0" smtClean="0"/>
          </a:p>
        </p:txBody>
      </p:sp>
      <p:sp>
        <p:nvSpPr>
          <p:cNvPr id="6" name="Rectangle 5"/>
          <p:cNvSpPr/>
          <p:nvPr/>
        </p:nvSpPr>
        <p:spPr>
          <a:xfrm>
            <a:off x="1850572" y="5050970"/>
            <a:ext cx="304801"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14600" y="5334000"/>
            <a:ext cx="838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514600" y="5791200"/>
            <a:ext cx="30480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995" name="Picture 3"/>
          <p:cNvPicPr>
            <a:picLocks noChangeAspect="1" noChangeArrowheads="1"/>
          </p:cNvPicPr>
          <p:nvPr/>
        </p:nvPicPr>
        <p:blipFill>
          <a:blip r:embed="rId3" cstate="print"/>
          <a:srcRect/>
          <a:stretch>
            <a:fillRect/>
          </a:stretch>
        </p:blipFill>
        <p:spPr bwMode="auto">
          <a:xfrm>
            <a:off x="6477000" y="1447800"/>
            <a:ext cx="2126383" cy="4600575"/>
          </a:xfrm>
          <a:prstGeom prst="rect">
            <a:avLst/>
          </a:prstGeom>
          <a:noFill/>
          <a:ln w="9525">
            <a:noFill/>
            <a:miter lim="800000"/>
            <a:headEnd/>
            <a:tailEnd/>
          </a:ln>
        </p:spPr>
      </p:pic>
      <p:sp>
        <p:nvSpPr>
          <p:cNvPr id="12" name="Rectangle 11"/>
          <p:cNvSpPr/>
          <p:nvPr/>
        </p:nvSpPr>
        <p:spPr>
          <a:xfrm>
            <a:off x="6477000" y="4267200"/>
            <a:ext cx="2057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5299982" y="2743200"/>
            <a:ext cx="3320143" cy="2209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Set Times and Solve</a:t>
            </a:r>
            <a:endParaRPr lang="en-US" dirty="0"/>
          </a:p>
        </p:txBody>
      </p:sp>
      <p:sp>
        <p:nvSpPr>
          <p:cNvPr id="3" name="Content Placeholder 2"/>
          <p:cNvSpPr>
            <a:spLocks noGrp="1"/>
          </p:cNvSpPr>
          <p:nvPr>
            <p:ph idx="1"/>
          </p:nvPr>
        </p:nvSpPr>
        <p:spPr>
          <a:xfrm>
            <a:off x="609600" y="1828800"/>
            <a:ext cx="4800600" cy="4724400"/>
          </a:xfrm>
        </p:spPr>
        <p:txBody>
          <a:bodyPr/>
          <a:lstStyle/>
          <a:p>
            <a:r>
              <a:rPr lang="en-US" dirty="0" smtClean="0"/>
              <a:t>Highlight “Step 1: </a:t>
            </a:r>
            <a:r>
              <a:rPr lang="en-US" b="1" dirty="0" smtClean="0"/>
              <a:t>Time Dependant</a:t>
            </a:r>
            <a:r>
              <a:rPr lang="en-US" dirty="0" smtClean="0"/>
              <a:t>”</a:t>
            </a:r>
          </a:p>
          <a:p>
            <a:endParaRPr lang="en-US" dirty="0" smtClean="0"/>
          </a:p>
          <a:p>
            <a:r>
              <a:rPr lang="en-US" dirty="0" smtClean="0"/>
              <a:t>Choose the “</a:t>
            </a:r>
            <a:r>
              <a:rPr lang="en-US" b="1" dirty="0" smtClean="0"/>
              <a:t>Range</a:t>
            </a:r>
            <a:r>
              <a:rPr lang="en-US" dirty="0" smtClean="0"/>
              <a:t>” button</a:t>
            </a:r>
          </a:p>
          <a:p>
            <a:r>
              <a:rPr lang="en-US" dirty="0" smtClean="0"/>
              <a:t>Leave entry method as “</a:t>
            </a:r>
            <a:r>
              <a:rPr lang="en-US" b="1" dirty="0" smtClean="0"/>
              <a:t>Step</a:t>
            </a:r>
            <a:r>
              <a:rPr lang="en-US" dirty="0" smtClean="0"/>
              <a:t>”</a:t>
            </a:r>
          </a:p>
          <a:p>
            <a:r>
              <a:rPr lang="en-US" dirty="0" smtClean="0"/>
              <a:t>Start: “</a:t>
            </a:r>
            <a:r>
              <a:rPr lang="en-US" b="1" dirty="0" smtClean="0"/>
              <a:t>0</a:t>
            </a:r>
            <a:r>
              <a:rPr lang="en-US" dirty="0" smtClean="0"/>
              <a:t>”</a:t>
            </a:r>
          </a:p>
          <a:p>
            <a:r>
              <a:rPr lang="en-US" dirty="0" smtClean="0"/>
              <a:t>Step: “</a:t>
            </a:r>
            <a:r>
              <a:rPr lang="en-US" b="1" dirty="0" smtClean="0"/>
              <a:t>0.1</a:t>
            </a:r>
            <a:r>
              <a:rPr lang="en-US" dirty="0" smtClean="0"/>
              <a:t>”</a:t>
            </a:r>
          </a:p>
          <a:p>
            <a:r>
              <a:rPr lang="en-US" dirty="0" smtClean="0"/>
              <a:t>Stop: “</a:t>
            </a:r>
            <a:r>
              <a:rPr lang="en-US" b="1" dirty="0" smtClean="0"/>
              <a:t>60</a:t>
            </a:r>
            <a:r>
              <a:rPr lang="en-US" dirty="0" smtClean="0"/>
              <a:t>”</a:t>
            </a:r>
          </a:p>
          <a:p>
            <a:r>
              <a:rPr lang="en-US" dirty="0" smtClean="0"/>
              <a:t>Pick “Replace”</a:t>
            </a:r>
          </a:p>
          <a:p>
            <a:endParaRPr lang="en-US" dirty="0" smtClean="0"/>
          </a:p>
          <a:p>
            <a:r>
              <a:rPr lang="en-US" dirty="0" err="1" smtClean="0"/>
              <a:t>Rt</a:t>
            </a:r>
            <a:r>
              <a:rPr lang="en-US" dirty="0" smtClean="0"/>
              <a:t> Click on Study 2   			&gt;   Hit Compute  </a:t>
            </a:r>
          </a:p>
          <a:p>
            <a:pPr>
              <a:buNone/>
            </a:pPr>
            <a:r>
              <a:rPr lang="en-US" dirty="0" smtClean="0"/>
              <a:t>		</a:t>
            </a:r>
            <a:r>
              <a:rPr lang="en-US" i="1" dirty="0" smtClean="0"/>
              <a:t>(Takes about 27 seconds)</a:t>
            </a:r>
          </a:p>
        </p:txBody>
      </p:sp>
      <p:sp>
        <p:nvSpPr>
          <p:cNvPr id="7" name="Rectangle 6"/>
          <p:cNvSpPr/>
          <p:nvPr/>
        </p:nvSpPr>
        <p:spPr>
          <a:xfrm>
            <a:off x="7151914" y="3614056"/>
            <a:ext cx="381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1205" name="Picture 5"/>
          <p:cNvPicPr>
            <a:picLocks noChangeAspect="1" noChangeArrowheads="1"/>
          </p:cNvPicPr>
          <p:nvPr/>
        </p:nvPicPr>
        <p:blipFill>
          <a:blip r:embed="rId2" cstate="print"/>
          <a:srcRect/>
          <a:stretch>
            <a:fillRect/>
          </a:stretch>
        </p:blipFill>
        <p:spPr bwMode="auto">
          <a:xfrm>
            <a:off x="3876513" y="4648200"/>
            <a:ext cx="3514887" cy="2045660"/>
          </a:xfrm>
          <a:prstGeom prst="rect">
            <a:avLst/>
          </a:prstGeom>
          <a:noFill/>
          <a:ln w="9525">
            <a:noFill/>
            <a:miter lim="800000"/>
            <a:headEnd/>
            <a:tailEnd/>
          </a:ln>
        </p:spPr>
      </p:pic>
      <p:pic>
        <p:nvPicPr>
          <p:cNvPr id="51206" name="Picture 6"/>
          <p:cNvPicPr>
            <a:picLocks noChangeAspect="1" noChangeArrowheads="1"/>
          </p:cNvPicPr>
          <p:nvPr/>
        </p:nvPicPr>
        <p:blipFill>
          <a:blip r:embed="rId3" cstate="print"/>
          <a:srcRect/>
          <a:stretch>
            <a:fillRect/>
          </a:stretch>
        </p:blipFill>
        <p:spPr bwMode="auto">
          <a:xfrm>
            <a:off x="6477000" y="1219200"/>
            <a:ext cx="2457450" cy="3762375"/>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Plot Particles as 3x Actual Size</a:t>
            </a:r>
            <a:endParaRPr lang="en-US" dirty="0"/>
          </a:p>
        </p:txBody>
      </p:sp>
      <p:sp>
        <p:nvSpPr>
          <p:cNvPr id="3" name="Content Placeholder 2"/>
          <p:cNvSpPr>
            <a:spLocks noGrp="1"/>
          </p:cNvSpPr>
          <p:nvPr>
            <p:ph idx="1"/>
          </p:nvPr>
        </p:nvSpPr>
        <p:spPr>
          <a:xfrm>
            <a:off x="609600" y="1951038"/>
            <a:ext cx="4572000" cy="4144962"/>
          </a:xfrm>
        </p:spPr>
        <p:txBody>
          <a:bodyPr/>
          <a:lstStyle/>
          <a:p>
            <a:r>
              <a:rPr lang="en-US" dirty="0" smtClean="0"/>
              <a:t>Expand Particle Trajectories (</a:t>
            </a:r>
            <a:r>
              <a:rPr lang="en-US" dirty="0" err="1" smtClean="0"/>
              <a:t>cpt</a:t>
            </a:r>
            <a:r>
              <a:rPr lang="en-US" dirty="0" smtClean="0"/>
              <a:t>)</a:t>
            </a:r>
          </a:p>
          <a:p>
            <a:r>
              <a:rPr lang="en-US" dirty="0" smtClean="0"/>
              <a:t>Highlight  “Particle Trajectories 1”</a:t>
            </a:r>
          </a:p>
          <a:p>
            <a:endParaRPr lang="en-US" dirty="0" smtClean="0"/>
          </a:p>
          <a:p>
            <a:r>
              <a:rPr lang="en-US" dirty="0" smtClean="0"/>
              <a:t>Leave “Type” as “Point”  </a:t>
            </a:r>
          </a:p>
          <a:p>
            <a:r>
              <a:rPr lang="en-US" dirty="0" smtClean="0"/>
              <a:t>Change Radius expression to 6e-6</a:t>
            </a:r>
          </a:p>
          <a:p>
            <a:r>
              <a:rPr lang="en-US" dirty="0" smtClean="0"/>
              <a:t>Select Radius Scale Factor</a:t>
            </a:r>
          </a:p>
          <a:p>
            <a:r>
              <a:rPr lang="en-US" dirty="0" smtClean="0"/>
              <a:t>Enter Radius Scale Factor as “3”</a:t>
            </a:r>
          </a:p>
          <a:p>
            <a:endParaRPr lang="en-US" dirty="0" smtClean="0"/>
          </a:p>
          <a:p>
            <a:r>
              <a:rPr lang="en-US" dirty="0" smtClean="0"/>
              <a:t>Plot</a:t>
            </a:r>
          </a:p>
          <a:p>
            <a:r>
              <a:rPr lang="en-US" dirty="0" smtClean="0"/>
              <a:t>Zoom in on Y-Transition</a:t>
            </a:r>
          </a:p>
          <a:p>
            <a:endParaRPr lang="en-US" dirty="0" smtClean="0"/>
          </a:p>
          <a:p>
            <a:endParaRPr lang="en-US" dirty="0"/>
          </a:p>
        </p:txBody>
      </p:sp>
      <p:sp>
        <p:nvSpPr>
          <p:cNvPr id="6" name="Rectangle 5"/>
          <p:cNvSpPr/>
          <p:nvPr/>
        </p:nvSpPr>
        <p:spPr>
          <a:xfrm>
            <a:off x="8077200" y="4114800"/>
            <a:ext cx="7620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2" cstate="print"/>
          <a:srcRect/>
          <a:stretch>
            <a:fillRect/>
          </a:stretch>
        </p:blipFill>
        <p:spPr bwMode="auto">
          <a:xfrm>
            <a:off x="1066800" y="2895601"/>
            <a:ext cx="6352444" cy="3720820"/>
          </a:xfrm>
          <a:prstGeom prst="rect">
            <a:avLst/>
          </a:prstGeom>
          <a:noFill/>
          <a:ln w="9525">
            <a:noFill/>
            <a:miter lim="800000"/>
            <a:headEnd/>
            <a:tailEnd/>
          </a:ln>
        </p:spPr>
      </p:pic>
      <p:pic>
        <p:nvPicPr>
          <p:cNvPr id="52226" name="Picture 2"/>
          <p:cNvPicPr>
            <a:picLocks noChangeAspect="1" noChangeArrowheads="1"/>
          </p:cNvPicPr>
          <p:nvPr/>
        </p:nvPicPr>
        <p:blipFill>
          <a:blip r:embed="rId3" cstate="print"/>
          <a:srcRect/>
          <a:stretch>
            <a:fillRect/>
          </a:stretch>
        </p:blipFill>
        <p:spPr bwMode="auto">
          <a:xfrm>
            <a:off x="5943599" y="762000"/>
            <a:ext cx="2721429" cy="2590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Add Lines to Trajectories</a:t>
            </a:r>
            <a:endParaRPr lang="en-US" dirty="0"/>
          </a:p>
        </p:txBody>
      </p:sp>
      <p:sp>
        <p:nvSpPr>
          <p:cNvPr id="3" name="Content Placeholder 2"/>
          <p:cNvSpPr>
            <a:spLocks noGrp="1"/>
          </p:cNvSpPr>
          <p:nvPr>
            <p:ph idx="1"/>
          </p:nvPr>
        </p:nvSpPr>
        <p:spPr>
          <a:xfrm>
            <a:off x="609600" y="1828800"/>
            <a:ext cx="4648200" cy="1828800"/>
          </a:xfrm>
        </p:spPr>
        <p:txBody>
          <a:bodyPr/>
          <a:lstStyle/>
          <a:p>
            <a:r>
              <a:rPr lang="en-US" dirty="0" smtClean="0"/>
              <a:t>Highlight  “Particle Trajectories 1”</a:t>
            </a:r>
          </a:p>
          <a:p>
            <a:endParaRPr lang="en-US" dirty="0" smtClean="0"/>
          </a:p>
          <a:p>
            <a:r>
              <a:rPr lang="en-US" dirty="0" smtClean="0"/>
              <a:t>Change “Type” to “Line”  </a:t>
            </a:r>
          </a:p>
          <a:p>
            <a:r>
              <a:rPr lang="en-US" dirty="0" smtClean="0"/>
              <a:t>Plot</a:t>
            </a:r>
          </a:p>
        </p:txBody>
      </p:sp>
      <p:sp>
        <p:nvSpPr>
          <p:cNvPr id="7" name="Rectangle 6"/>
          <p:cNvSpPr/>
          <p:nvPr/>
        </p:nvSpPr>
        <p:spPr>
          <a:xfrm>
            <a:off x="7696200" y="1371600"/>
            <a:ext cx="76200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3962400" y="451052"/>
            <a:ext cx="2514600" cy="2311711"/>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Add Arrow Plot</a:t>
            </a:r>
            <a:endParaRPr lang="en-US" dirty="0"/>
          </a:p>
        </p:txBody>
      </p:sp>
      <p:sp>
        <p:nvSpPr>
          <p:cNvPr id="3" name="Content Placeholder 2"/>
          <p:cNvSpPr>
            <a:spLocks noGrp="1"/>
          </p:cNvSpPr>
          <p:nvPr>
            <p:ph idx="1"/>
          </p:nvPr>
        </p:nvSpPr>
        <p:spPr/>
        <p:txBody>
          <a:bodyPr/>
          <a:lstStyle/>
          <a:p>
            <a:r>
              <a:rPr lang="en-US" dirty="0" smtClean="0"/>
              <a:t>Expand “Results”</a:t>
            </a:r>
          </a:p>
          <a:p>
            <a:r>
              <a:rPr lang="en-US" dirty="0" err="1" smtClean="0"/>
              <a:t>Rt</a:t>
            </a:r>
            <a:r>
              <a:rPr lang="en-US" dirty="0" smtClean="0"/>
              <a:t> Click on “Particle Trajectories (</a:t>
            </a:r>
            <a:r>
              <a:rPr lang="en-US" dirty="0" err="1" smtClean="0"/>
              <a:t>fpt</a:t>
            </a:r>
            <a:r>
              <a:rPr lang="en-US" dirty="0" smtClean="0"/>
              <a:t>)”</a:t>
            </a:r>
          </a:p>
          <a:p>
            <a:r>
              <a:rPr lang="en-US" dirty="0" smtClean="0"/>
              <a:t>Choose “Arrow Surface”</a:t>
            </a:r>
          </a:p>
          <a:p>
            <a:endParaRPr lang="en-US" dirty="0" smtClean="0"/>
          </a:p>
          <a:p>
            <a:r>
              <a:rPr lang="en-US" dirty="0" smtClean="0"/>
              <a:t>Plot Flow Velocity (u, v)</a:t>
            </a:r>
          </a:p>
          <a:p>
            <a:endParaRPr lang="en-US" dirty="0" smtClean="0"/>
          </a:p>
          <a:p>
            <a:r>
              <a:rPr lang="en-US" dirty="0" smtClean="0"/>
              <a:t>Change x-Method to “Coordinates”</a:t>
            </a:r>
          </a:p>
          <a:p>
            <a:r>
              <a:rPr lang="en-US" dirty="0" smtClean="0"/>
              <a:t>Set x </a:t>
            </a:r>
            <a:r>
              <a:rPr lang="en-US" dirty="0" err="1" smtClean="0"/>
              <a:t>coord</a:t>
            </a:r>
            <a:r>
              <a:rPr lang="en-US" dirty="0" smtClean="0"/>
              <a:t> to 0.0104</a:t>
            </a:r>
          </a:p>
          <a:p>
            <a:endParaRPr lang="en-US" dirty="0" smtClean="0"/>
          </a:p>
          <a:p>
            <a:r>
              <a:rPr lang="en-US" dirty="0" smtClean="0"/>
              <a:t>Change y-Method to “Coordinates”</a:t>
            </a:r>
          </a:p>
          <a:p>
            <a:r>
              <a:rPr lang="en-US" dirty="0" smtClean="0"/>
              <a:t>Range: -0.0006 to 0.0006 in 65 steps</a:t>
            </a:r>
          </a:p>
          <a:p>
            <a:r>
              <a:rPr lang="en-US" dirty="0" smtClean="0"/>
              <a:t>Scale Factor: 1</a:t>
            </a:r>
            <a:endParaRPr lang="en-US" dirty="0"/>
          </a:p>
        </p:txBody>
      </p:sp>
      <p:pic>
        <p:nvPicPr>
          <p:cNvPr id="88066" name="Picture 2"/>
          <p:cNvPicPr>
            <a:picLocks noChangeAspect="1" noChangeArrowheads="1"/>
          </p:cNvPicPr>
          <p:nvPr/>
        </p:nvPicPr>
        <p:blipFill>
          <a:blip r:embed="rId3" cstate="print"/>
          <a:srcRect/>
          <a:stretch>
            <a:fillRect/>
          </a:stretch>
        </p:blipFill>
        <p:spPr bwMode="auto">
          <a:xfrm>
            <a:off x="6553200" y="381000"/>
            <a:ext cx="2407989" cy="5667375"/>
          </a:xfrm>
          <a:prstGeom prst="rect">
            <a:avLst/>
          </a:prstGeom>
          <a:noFill/>
          <a:ln w="9525">
            <a:noFill/>
            <a:miter lim="800000"/>
            <a:headEnd/>
            <a:tailEnd/>
          </a:ln>
        </p:spPr>
      </p:pic>
      <p:sp>
        <p:nvSpPr>
          <p:cNvPr id="6" name="Rectangle 5"/>
          <p:cNvSpPr/>
          <p:nvPr/>
        </p:nvSpPr>
        <p:spPr>
          <a:xfrm>
            <a:off x="6629400" y="685800"/>
            <a:ext cx="7620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15200" y="2743200"/>
            <a:ext cx="6858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15200" y="3505200"/>
            <a:ext cx="16002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543800" y="5105400"/>
            <a:ext cx="381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1600200" y="3581400"/>
            <a:ext cx="3094816" cy="2845112"/>
          </a:xfrm>
          <a:prstGeom prst="rect">
            <a:avLst/>
          </a:prstGeom>
          <a:noFill/>
          <a:ln w="9525">
            <a:noFill/>
            <a:miter lim="800000"/>
            <a:headEnd/>
            <a:tailEnd/>
          </a:ln>
        </p:spPr>
      </p:pic>
      <p:pic>
        <p:nvPicPr>
          <p:cNvPr id="54274" name="Picture 2"/>
          <p:cNvPicPr>
            <a:picLocks noChangeAspect="1" noChangeArrowheads="1"/>
          </p:cNvPicPr>
          <p:nvPr/>
        </p:nvPicPr>
        <p:blipFill>
          <a:blip r:embed="rId3" cstate="print"/>
          <a:srcRect/>
          <a:stretch>
            <a:fillRect/>
          </a:stretch>
        </p:blipFill>
        <p:spPr bwMode="auto">
          <a:xfrm>
            <a:off x="5105400" y="1758620"/>
            <a:ext cx="3563704" cy="3507393"/>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Compare with NO </a:t>
            </a:r>
            <a:r>
              <a:rPr lang="en-US" dirty="0" err="1" smtClean="0"/>
              <a:t>Magnetophoretic</a:t>
            </a:r>
            <a:r>
              <a:rPr lang="en-US" dirty="0" smtClean="0"/>
              <a:t> Force</a:t>
            </a:r>
            <a:endParaRPr lang="en-US" dirty="0"/>
          </a:p>
        </p:txBody>
      </p:sp>
      <p:sp>
        <p:nvSpPr>
          <p:cNvPr id="3" name="Content Placeholder 2"/>
          <p:cNvSpPr>
            <a:spLocks noGrp="1"/>
          </p:cNvSpPr>
          <p:nvPr>
            <p:ph idx="1"/>
          </p:nvPr>
        </p:nvSpPr>
        <p:spPr>
          <a:xfrm>
            <a:off x="609600" y="1752600"/>
            <a:ext cx="8077200" cy="4144962"/>
          </a:xfrm>
        </p:spPr>
        <p:txBody>
          <a:bodyPr/>
          <a:lstStyle/>
          <a:p>
            <a:r>
              <a:rPr lang="en-US" dirty="0" smtClean="0"/>
              <a:t>Expand “Particle Tracing For Fluid Flow”</a:t>
            </a:r>
          </a:p>
          <a:p>
            <a:r>
              <a:rPr lang="en-US" dirty="0" err="1" smtClean="0"/>
              <a:t>Rt</a:t>
            </a:r>
            <a:r>
              <a:rPr lang="en-US" dirty="0" smtClean="0"/>
              <a:t> Click on “</a:t>
            </a:r>
            <a:r>
              <a:rPr lang="en-US" dirty="0" err="1" smtClean="0"/>
              <a:t>Magnetophoretic</a:t>
            </a:r>
            <a:r>
              <a:rPr lang="en-US" dirty="0" smtClean="0"/>
              <a:t> Force”</a:t>
            </a:r>
          </a:p>
          <a:p>
            <a:r>
              <a:rPr lang="en-US" dirty="0" smtClean="0"/>
              <a:t>Choose “Disable”</a:t>
            </a:r>
          </a:p>
          <a:p>
            <a:endParaRPr lang="en-US" dirty="0" smtClean="0"/>
          </a:p>
          <a:p>
            <a:r>
              <a:rPr lang="en-US" dirty="0" err="1" smtClean="0"/>
              <a:t>Rt</a:t>
            </a:r>
            <a:r>
              <a:rPr lang="en-US" dirty="0" smtClean="0"/>
              <a:t> Click on “Study 2”</a:t>
            </a:r>
          </a:p>
          <a:p>
            <a:r>
              <a:rPr lang="en-US" dirty="0" smtClean="0"/>
              <a:t>Hit Compute</a:t>
            </a:r>
            <a:endParaRPr lang="en-US" dirty="0"/>
          </a:p>
        </p:txBody>
      </p:sp>
      <p:sp>
        <p:nvSpPr>
          <p:cNvPr id="5" name="TextBox 4"/>
          <p:cNvSpPr txBox="1"/>
          <p:nvPr/>
        </p:nvSpPr>
        <p:spPr>
          <a:xfrm>
            <a:off x="5029200" y="4230469"/>
            <a:ext cx="2667000" cy="646331"/>
          </a:xfrm>
          <a:prstGeom prst="rect">
            <a:avLst/>
          </a:prstGeom>
          <a:noFill/>
        </p:spPr>
        <p:txBody>
          <a:bodyPr wrap="square" rtlCol="0">
            <a:spAutoFit/>
          </a:bodyPr>
          <a:lstStyle/>
          <a:p>
            <a:pPr algn="ctr"/>
            <a:r>
              <a:rPr lang="en-US" dirty="0" smtClean="0"/>
              <a:t>WITHOUT </a:t>
            </a:r>
            <a:r>
              <a:rPr lang="en-US" dirty="0" err="1" smtClean="0"/>
              <a:t>Magnetophoretic</a:t>
            </a:r>
            <a:r>
              <a:rPr lang="en-US" dirty="0" smtClean="0"/>
              <a:t> Force</a:t>
            </a:r>
            <a:endParaRPr lang="en-US" dirty="0"/>
          </a:p>
        </p:txBody>
      </p:sp>
      <p:sp>
        <p:nvSpPr>
          <p:cNvPr id="7" name="TextBox 6"/>
          <p:cNvSpPr txBox="1"/>
          <p:nvPr/>
        </p:nvSpPr>
        <p:spPr>
          <a:xfrm>
            <a:off x="1295400" y="5715000"/>
            <a:ext cx="2667000" cy="646331"/>
          </a:xfrm>
          <a:prstGeom prst="rect">
            <a:avLst/>
          </a:prstGeom>
          <a:noFill/>
        </p:spPr>
        <p:txBody>
          <a:bodyPr wrap="square" rtlCol="0">
            <a:spAutoFit/>
          </a:bodyPr>
          <a:lstStyle/>
          <a:p>
            <a:pPr algn="ctr"/>
            <a:r>
              <a:rPr lang="en-US" dirty="0" smtClean="0"/>
              <a:t>With	 </a:t>
            </a:r>
            <a:r>
              <a:rPr lang="en-US" dirty="0" err="1" smtClean="0"/>
              <a:t>Magnetophoretic</a:t>
            </a:r>
            <a:r>
              <a:rPr lang="en-US" dirty="0" smtClean="0"/>
              <a:t> Force</a:t>
            </a:r>
            <a:endParaRPr lang="en-US" dirty="0"/>
          </a:p>
        </p:txBody>
      </p:sp>
    </p:spTree>
  </p:cSld>
  <p:clrMapOvr>
    <a:masterClrMapping/>
  </p:clrMapOvr>
  <p:transition/>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2025649" y="2753380"/>
            <a:ext cx="4984751" cy="422050"/>
          </a:xfrm>
          <a:prstGeom prst="rect">
            <a:avLst/>
          </a:prstGeom>
        </p:spPr>
      </p:pic>
      <p:sp>
        <p:nvSpPr>
          <p:cNvPr id="5" name="TextBox 4"/>
          <p:cNvSpPr txBox="1"/>
          <p:nvPr/>
        </p:nvSpPr>
        <p:spPr>
          <a:xfrm>
            <a:off x="3168649" y="3972580"/>
            <a:ext cx="2698751" cy="461665"/>
          </a:xfrm>
          <a:prstGeom prst="rect">
            <a:avLst/>
          </a:prstGeom>
          <a:noFill/>
        </p:spPr>
        <p:txBody>
          <a:bodyPr wrap="square" rtlCol="0">
            <a:spAutoFit/>
          </a:bodyPr>
          <a:lstStyle/>
          <a:p>
            <a:pPr algn="ctr"/>
            <a:r>
              <a:rPr lang="en-US" sz="2400" dirty="0" smtClean="0"/>
              <a:t>www.comsol.com</a:t>
            </a:r>
            <a:endParaRPr lang="en-US" sz="2400"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04161952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Anywhere you can type a number  …				you can type an equation</a:t>
            </a:r>
            <a:endParaRPr lang="en-US" dirty="0"/>
          </a:p>
        </p:txBody>
      </p:sp>
      <p:sp>
        <p:nvSpPr>
          <p:cNvPr id="3" name="Content Placeholder 2"/>
          <p:cNvSpPr>
            <a:spLocks noGrp="1"/>
          </p:cNvSpPr>
          <p:nvPr>
            <p:ph idx="1"/>
          </p:nvPr>
        </p:nvSpPr>
        <p:spPr>
          <a:xfrm>
            <a:off x="609600" y="2057400"/>
            <a:ext cx="8077200" cy="3581400"/>
          </a:xfrm>
        </p:spPr>
        <p:txBody>
          <a:bodyPr/>
          <a:lstStyle/>
          <a:p>
            <a:r>
              <a:rPr lang="en-US" dirty="0" smtClean="0"/>
              <a:t>Or an interpolation function …</a:t>
            </a:r>
          </a:p>
          <a:p>
            <a:r>
              <a:rPr lang="en-US" dirty="0" smtClean="0"/>
              <a:t>And it can depend on anything known in your problem</a:t>
            </a:r>
          </a:p>
          <a:p>
            <a:endParaRPr lang="en-US" dirty="0" smtClean="0"/>
          </a:p>
          <a:p>
            <a:r>
              <a:rPr lang="en-US" dirty="0" smtClean="0"/>
              <a:t>Example: Concentration-dependant viscosity:</a:t>
            </a:r>
          </a:p>
        </p:txBody>
      </p:sp>
      <p:pic>
        <p:nvPicPr>
          <p:cNvPr id="4" name="Picture 3"/>
          <p:cNvPicPr>
            <a:picLocks noChangeAspect="1" noChangeArrowheads="1"/>
          </p:cNvPicPr>
          <p:nvPr/>
        </p:nvPicPr>
        <p:blipFill>
          <a:blip r:embed="rId3" cstate="print"/>
          <a:srcRect b="5459"/>
          <a:stretch>
            <a:fillRect/>
          </a:stretch>
        </p:blipFill>
        <p:spPr bwMode="auto">
          <a:xfrm>
            <a:off x="3525520" y="3786554"/>
            <a:ext cx="2265680" cy="2614246"/>
          </a:xfrm>
          <a:prstGeom prst="rect">
            <a:avLst/>
          </a:prstGeom>
          <a:noFill/>
          <a:ln w="6350">
            <a:solidFill>
              <a:schemeClr val="tx1"/>
            </a:solidFill>
            <a:miter lim="800000"/>
            <a:headEnd/>
            <a:tailEnd/>
          </a:ln>
          <a:effectLst>
            <a:outerShdw blurRad="50800" dist="38100" dir="2700000" algn="tl" rotWithShape="0">
              <a:schemeClr val="tx1">
                <a:alpha val="40000"/>
              </a:schemeClr>
            </a:outerShdw>
          </a:effectLst>
        </p:spPr>
      </p:pic>
      <p:pic>
        <p:nvPicPr>
          <p:cNvPr id="5" name="Picture 2"/>
          <p:cNvPicPr>
            <a:picLocks noChangeAspect="1" noChangeArrowheads="1"/>
          </p:cNvPicPr>
          <p:nvPr/>
        </p:nvPicPr>
        <p:blipFill>
          <a:blip r:embed="rId4" cstate="print"/>
          <a:srcRect l="11905" t="20696" r="26190" b="17216"/>
          <a:stretch>
            <a:fillRect/>
          </a:stretch>
        </p:blipFill>
        <p:spPr bwMode="auto">
          <a:xfrm>
            <a:off x="5867400" y="3657600"/>
            <a:ext cx="3018970" cy="243840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533400" y="5268013"/>
          <a:ext cx="2819400" cy="523187"/>
        </p:xfrm>
        <a:graphic>
          <a:graphicData uri="http://schemas.openxmlformats.org/presentationml/2006/ole">
            <p:oleObj spid="_x0000_s3074" name="Equation" r:id="rId5" imgW="1231366" imgH="228501" progId="Equation.3">
              <p:embed/>
            </p:oleObj>
          </a:graphicData>
        </a:graphic>
      </p:graphicFrame>
      <p:sp>
        <p:nvSpPr>
          <p:cNvPr id="7" name="TextBox 6"/>
          <p:cNvSpPr txBox="1"/>
          <p:nvPr/>
        </p:nvSpPr>
        <p:spPr>
          <a:xfrm>
            <a:off x="6248400" y="3849469"/>
            <a:ext cx="2209800" cy="646331"/>
          </a:xfrm>
          <a:prstGeom prst="rect">
            <a:avLst/>
          </a:prstGeom>
          <a:noFill/>
        </p:spPr>
        <p:txBody>
          <a:bodyPr wrap="square" rtlCol="0">
            <a:spAutoFit/>
          </a:bodyPr>
          <a:lstStyle/>
          <a:p>
            <a:r>
              <a:rPr lang="en-US" dirty="0" smtClean="0"/>
              <a:t>Low concentration, High velocity</a:t>
            </a:r>
            <a:endParaRPr lang="en-US" dirty="0"/>
          </a:p>
        </p:txBody>
      </p:sp>
      <p:sp>
        <p:nvSpPr>
          <p:cNvPr id="8" name="TextBox 7"/>
          <p:cNvSpPr txBox="1"/>
          <p:nvPr/>
        </p:nvSpPr>
        <p:spPr>
          <a:xfrm>
            <a:off x="6248400" y="5105400"/>
            <a:ext cx="2209800" cy="646331"/>
          </a:xfrm>
          <a:prstGeom prst="rect">
            <a:avLst/>
          </a:prstGeom>
          <a:noFill/>
        </p:spPr>
        <p:txBody>
          <a:bodyPr wrap="square" rtlCol="0">
            <a:spAutoFit/>
          </a:bodyPr>
          <a:lstStyle/>
          <a:p>
            <a:r>
              <a:rPr lang="en-US" dirty="0" smtClean="0"/>
              <a:t>High concentration, Low velocity</a:t>
            </a:r>
            <a:endParaRPr lang="en-US" dirty="0"/>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479032062"/>
      </p:ext>
    </p:extLst>
  </p:cSld>
  <p:clrMapOvr>
    <a:masterClrMapping/>
  </p:clrMapOvr>
  <mc:AlternateContent>
    <mc:Choice xmlns:mc="http://schemas.openxmlformats.org/markup-compatibility/2006" xmlns:p14="http://schemas.microsoft.com/office/powerpoint/2010/main" xmlns="" xmlns:p="http://schemas.openxmlformats.org/presentationml/2006/main" xmlns:r="http://schemas.openxmlformats.org/officeDocument/2006/relationships" xmlns:a="http://schemas.openxmlformats.org/drawingml/2006/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25475"/>
            <a:ext cx="8534400" cy="1046163"/>
          </a:xfrm>
        </p:spPr>
        <p:txBody>
          <a:bodyPr/>
          <a:lstStyle/>
          <a:p>
            <a:r>
              <a:rPr lang="sv-SE" dirty="0" smtClean="0"/>
              <a:t>Blood Cell Separation with Magnetophoresis</a:t>
            </a:r>
          </a:p>
        </p:txBody>
      </p:sp>
      <p:sp>
        <p:nvSpPr>
          <p:cNvPr id="3" name="Content Placeholder 2"/>
          <p:cNvSpPr>
            <a:spLocks noGrp="1"/>
          </p:cNvSpPr>
          <p:nvPr>
            <p:ph idx="1"/>
          </p:nvPr>
        </p:nvSpPr>
        <p:spPr>
          <a:xfrm>
            <a:off x="609600" y="1752599"/>
            <a:ext cx="4495800" cy="4305299"/>
          </a:xfrm>
        </p:spPr>
        <p:txBody>
          <a:bodyPr/>
          <a:lstStyle/>
          <a:p>
            <a:pPr marL="0" indent="0">
              <a:buNone/>
            </a:pPr>
            <a:r>
              <a:rPr lang="en-US" u="sng" dirty="0" smtClean="0"/>
              <a:t>Key Elements</a:t>
            </a:r>
          </a:p>
          <a:p>
            <a:r>
              <a:rPr lang="en-US" dirty="0" smtClean="0"/>
              <a:t>Simulating a magnetic field from     a permanent magnet</a:t>
            </a:r>
          </a:p>
          <a:p>
            <a:endParaRPr lang="en-US" dirty="0" smtClean="0"/>
          </a:p>
          <a:p>
            <a:r>
              <a:rPr lang="en-US" dirty="0" smtClean="0"/>
              <a:t>Disturbing the e-field to produce magnetic gradients</a:t>
            </a:r>
          </a:p>
          <a:p>
            <a:endParaRPr lang="en-US" dirty="0" smtClean="0"/>
          </a:p>
          <a:p>
            <a:r>
              <a:rPr lang="en-US" dirty="0" smtClean="0"/>
              <a:t>Simulating flow in a </a:t>
            </a:r>
            <a:r>
              <a:rPr lang="en-US" dirty="0" err="1" smtClean="0"/>
              <a:t>microfluidics</a:t>
            </a:r>
            <a:r>
              <a:rPr lang="en-US" dirty="0" smtClean="0"/>
              <a:t> lab-on-a-chip set of flow channels</a:t>
            </a:r>
          </a:p>
          <a:p>
            <a:endParaRPr lang="en-US" dirty="0" smtClean="0"/>
          </a:p>
          <a:p>
            <a:r>
              <a:rPr lang="en-US" dirty="0" smtClean="0"/>
              <a:t>Using Particle Tracing to concentrate blood cells responding to </a:t>
            </a:r>
            <a:r>
              <a:rPr lang="en-US" dirty="0" err="1" smtClean="0"/>
              <a:t>magnetophoretic</a:t>
            </a:r>
            <a:r>
              <a:rPr lang="en-US" dirty="0" smtClean="0"/>
              <a:t> forces</a:t>
            </a:r>
          </a:p>
        </p:txBody>
      </p:sp>
      <p:pic>
        <p:nvPicPr>
          <p:cNvPr id="5" name="Picture 3"/>
          <p:cNvPicPr>
            <a:picLocks noChangeAspect="1" noChangeArrowheads="1"/>
          </p:cNvPicPr>
          <p:nvPr/>
        </p:nvPicPr>
        <p:blipFill>
          <a:blip r:embed="rId2" cstate="print"/>
          <a:srcRect/>
          <a:stretch>
            <a:fillRect/>
          </a:stretch>
        </p:blipFill>
        <p:spPr bwMode="auto">
          <a:xfrm>
            <a:off x="5638800" y="3505200"/>
            <a:ext cx="2726415" cy="2362199"/>
          </a:xfrm>
          <a:prstGeom prst="rect">
            <a:avLst/>
          </a:prstGeom>
          <a:noFill/>
          <a:ln w="9525">
            <a:noFill/>
            <a:miter lim="800000"/>
            <a:headEnd/>
            <a:tailEnd/>
          </a:ln>
        </p:spPr>
      </p:pic>
      <p:pic>
        <p:nvPicPr>
          <p:cNvPr id="44033" name="Picture 1"/>
          <p:cNvPicPr>
            <a:picLocks noChangeAspect="1" noChangeArrowheads="1"/>
          </p:cNvPicPr>
          <p:nvPr/>
        </p:nvPicPr>
        <p:blipFill>
          <a:blip r:embed="rId3" cstate="print"/>
          <a:srcRect t="10526" b="12281"/>
          <a:stretch>
            <a:fillRect/>
          </a:stretch>
        </p:blipFill>
        <p:spPr bwMode="auto">
          <a:xfrm>
            <a:off x="5410200" y="1588168"/>
            <a:ext cx="3048000" cy="176463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&amp; Key Separation Property</a:t>
            </a:r>
            <a:endParaRPr lang="en-US" dirty="0"/>
          </a:p>
        </p:txBody>
      </p:sp>
      <p:sp>
        <p:nvSpPr>
          <p:cNvPr id="3" name="Content Placeholder 2"/>
          <p:cNvSpPr>
            <a:spLocks noGrp="1"/>
          </p:cNvSpPr>
          <p:nvPr>
            <p:ph idx="1"/>
          </p:nvPr>
        </p:nvSpPr>
        <p:spPr>
          <a:xfrm>
            <a:off x="609600" y="1676400"/>
            <a:ext cx="8077200" cy="4144962"/>
          </a:xfrm>
        </p:spPr>
        <p:txBody>
          <a:bodyPr/>
          <a:lstStyle/>
          <a:p>
            <a:pPr>
              <a:buNone/>
            </a:pPr>
            <a:r>
              <a:rPr lang="en-US" u="sng" dirty="0" smtClean="0"/>
              <a:t>Model Based on Paper Presented at 2009 COMSOL Conference</a:t>
            </a:r>
            <a:r>
              <a:rPr lang="en-US" dirty="0" smtClean="0"/>
              <a:t>:</a:t>
            </a:r>
          </a:p>
          <a:p>
            <a:endParaRPr lang="en-US" dirty="0" smtClean="0"/>
          </a:p>
          <a:p>
            <a:r>
              <a:rPr lang="en-US" dirty="0" smtClean="0"/>
              <a:t>G. </a:t>
            </a:r>
            <a:r>
              <a:rPr lang="en-US" dirty="0" err="1" smtClean="0"/>
              <a:t>Schiavone</a:t>
            </a:r>
            <a:r>
              <a:rPr lang="en-US" dirty="0" smtClean="0"/>
              <a:t>, D. </a:t>
            </a:r>
            <a:r>
              <a:rPr lang="en-US" dirty="0" err="1" smtClean="0"/>
              <a:t>Kavanagh</a:t>
            </a:r>
            <a:r>
              <a:rPr lang="en-US" dirty="0" smtClean="0"/>
              <a:t>, &amp; M. </a:t>
            </a:r>
            <a:r>
              <a:rPr lang="en-US" dirty="0" err="1" smtClean="0"/>
              <a:t>Desmulliez</a:t>
            </a:r>
            <a:r>
              <a:rPr lang="en-US" dirty="0" smtClean="0"/>
              <a:t>,  “Design and Simulation of a </a:t>
            </a:r>
            <a:r>
              <a:rPr lang="en-US" dirty="0" err="1" smtClean="0"/>
              <a:t>Microscale</a:t>
            </a:r>
            <a:r>
              <a:rPr lang="en-US" dirty="0" smtClean="0"/>
              <a:t> </a:t>
            </a:r>
            <a:r>
              <a:rPr lang="en-US" dirty="0" err="1" smtClean="0"/>
              <a:t>Magnetophoretic</a:t>
            </a:r>
            <a:r>
              <a:rPr lang="en-US" dirty="0" smtClean="0"/>
              <a:t> Device for the Separation of Nucleated Fetal Red Blood Cells from Maternal Blood”, Proceedings of the COMSOL Conference 2009 Milan </a:t>
            </a:r>
          </a:p>
          <a:p>
            <a:pPr>
              <a:buNone/>
            </a:pPr>
            <a:endParaRPr lang="en-US" dirty="0" smtClean="0"/>
          </a:p>
          <a:p>
            <a:pPr>
              <a:buNone/>
            </a:pPr>
            <a:r>
              <a:rPr lang="en-US" u="sng" dirty="0" smtClean="0"/>
              <a:t>Key Material Property</a:t>
            </a:r>
            <a:r>
              <a:rPr lang="en-US" dirty="0" smtClean="0"/>
              <a:t>:</a:t>
            </a:r>
          </a:p>
          <a:p>
            <a:r>
              <a:rPr lang="en-US" dirty="0" smtClean="0"/>
              <a:t>“</a:t>
            </a:r>
            <a:r>
              <a:rPr lang="en-US" i="1" dirty="0" smtClean="0"/>
              <a:t>The magnetic susceptibility </a:t>
            </a:r>
            <a:r>
              <a:rPr lang="en-US" i="1" dirty="0" err="1" smtClean="0"/>
              <a:t>χ</a:t>
            </a:r>
            <a:r>
              <a:rPr lang="en-US" i="1" baseline="-25000" dirty="0" err="1" smtClean="0"/>
              <a:t>c</a:t>
            </a:r>
            <a:r>
              <a:rPr lang="en-US" i="1" dirty="0" smtClean="0"/>
              <a:t> of red blood cells depends on the oxidation state of the </a:t>
            </a:r>
            <a:r>
              <a:rPr lang="en-US" i="1" dirty="0" err="1" smtClean="0"/>
              <a:t>haemoglobin</a:t>
            </a:r>
            <a:r>
              <a:rPr lang="en-US" i="1" dirty="0" smtClean="0"/>
              <a:t> molecules. RBCs in a normal state </a:t>
            </a:r>
            <a:r>
              <a:rPr lang="en-US" i="1" u="sng" dirty="0" smtClean="0"/>
              <a:t>exhibit an extremely weak diamagnetic </a:t>
            </a:r>
            <a:r>
              <a:rPr lang="en-US" i="1" u="sng" dirty="0" err="1" smtClean="0"/>
              <a:t>behaviour</a:t>
            </a:r>
            <a:r>
              <a:rPr lang="en-US" i="1" u="sng" dirty="0" smtClean="0"/>
              <a:t> </a:t>
            </a:r>
            <a:r>
              <a:rPr lang="en-US" i="1" dirty="0" smtClean="0"/>
              <a:t>as </a:t>
            </a:r>
            <a:r>
              <a:rPr lang="en-US" i="1" dirty="0" err="1" smtClean="0"/>
              <a:t>χ</a:t>
            </a:r>
            <a:r>
              <a:rPr lang="en-US" i="1" baseline="-25000" dirty="0" err="1" smtClean="0"/>
              <a:t>c</a:t>
            </a:r>
            <a:r>
              <a:rPr lang="en-US" i="1" dirty="0" smtClean="0"/>
              <a:t> is negative and quite close to zero.”</a:t>
            </a:r>
          </a:p>
          <a:p>
            <a:endParaRPr lang="en-US" i="1" dirty="0" smtClean="0"/>
          </a:p>
          <a:p>
            <a:r>
              <a:rPr lang="el-GR" i="1" dirty="0" smtClean="0"/>
              <a:t>Χ</a:t>
            </a:r>
            <a:r>
              <a:rPr lang="en-US" i="1" baseline="-25000" dirty="0" smtClean="0"/>
              <a:t>c</a:t>
            </a:r>
            <a:r>
              <a:rPr lang="en-US" i="1" dirty="0" smtClean="0"/>
              <a:t> =  -3.9e-6    Therefore permeability = (1 – 3.9e-6)</a:t>
            </a:r>
          </a:p>
        </p:txBody>
      </p:sp>
    </p:spTree>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ettySlides">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13168</TotalTime>
  <Words>3165</Words>
  <Application>Microsoft Macintosh PowerPoint</Application>
  <PresentationFormat>On-screen Show (4:3)</PresentationFormat>
  <Paragraphs>608</Paragraphs>
  <Slides>68</Slides>
  <Notes>7</Notes>
  <HiddenSlides>0</HiddenSlides>
  <MMClips>0</MMClips>
  <ScaleCrop>false</ScaleCrop>
  <HeadingPairs>
    <vt:vector size="6" baseType="variant">
      <vt:variant>
        <vt:lpstr>Design Template</vt:lpstr>
      </vt:variant>
      <vt:variant>
        <vt:i4>2</vt:i4>
      </vt:variant>
      <vt:variant>
        <vt:lpstr>Embedded OLE Servers</vt:lpstr>
      </vt:variant>
      <vt:variant>
        <vt:i4>2</vt:i4>
      </vt:variant>
      <vt:variant>
        <vt:lpstr>Slide Titles</vt:lpstr>
      </vt:variant>
      <vt:variant>
        <vt:i4>68</vt:i4>
      </vt:variant>
    </vt:vector>
  </HeadingPairs>
  <TitlesOfParts>
    <vt:vector size="72" baseType="lpstr">
      <vt:lpstr>Office Theme</vt:lpstr>
      <vt:lpstr>PrettySlides</vt:lpstr>
      <vt:lpstr>Acrobat Document</vt:lpstr>
      <vt:lpstr>Equation</vt:lpstr>
      <vt:lpstr>Blood Cell Separation with Magnetophoresis</vt:lpstr>
      <vt:lpstr>Welcome to the Lunch-Time Tutorials!</vt:lpstr>
      <vt:lpstr>Individual Physics you Learned in School</vt:lpstr>
      <vt:lpstr>In Reality – Multiple Sets of Physics Interact</vt:lpstr>
      <vt:lpstr>Multiphysics: Multiple Interacting Phenomena</vt:lpstr>
      <vt:lpstr>COMSOL Multiphysics Solves These!</vt:lpstr>
      <vt:lpstr>Anywhere you can type a number  …    you can type an equation</vt:lpstr>
      <vt:lpstr>Blood Cell Separation with Magnetophoresis</vt:lpstr>
      <vt:lpstr>Reference &amp; Key Separation Property</vt:lpstr>
      <vt:lpstr>3 Physics: Magnetics, Flow, &amp; Particle Tracing</vt:lpstr>
      <vt:lpstr>COMSOL Products Used – This Tutorial</vt:lpstr>
      <vt:lpstr>Tutorial Roadmap</vt:lpstr>
      <vt:lpstr>Geometry</vt:lpstr>
      <vt:lpstr>Magnetic Equations</vt:lpstr>
      <vt:lpstr>Let’s do this in COMSOL …</vt:lpstr>
      <vt:lpstr>Solution Should be Done</vt:lpstr>
      <vt:lpstr>Next Add Particle Tracing for Blood Cells</vt:lpstr>
      <vt:lpstr>Forces on the Blood Cells</vt:lpstr>
      <vt:lpstr>Particle Properties</vt:lpstr>
      <vt:lpstr>Let’s do this in COMSOL …</vt:lpstr>
      <vt:lpstr>Solution Should be Done</vt:lpstr>
      <vt:lpstr>Tutorial Review</vt:lpstr>
      <vt:lpstr>To Get More Information …</vt:lpstr>
      <vt:lpstr>Slide 24</vt:lpstr>
      <vt:lpstr>Slide 25</vt:lpstr>
      <vt:lpstr>Slide 26</vt:lpstr>
      <vt:lpstr>Capture the ConceptTM</vt:lpstr>
      <vt:lpstr>First Solve for Magnetic Field and Flow</vt:lpstr>
      <vt:lpstr>Units – Meters</vt:lpstr>
      <vt:lpstr>Import Geometry Sequence</vt:lpstr>
      <vt:lpstr>Limit Where Flow is Calculated</vt:lpstr>
      <vt:lpstr>Materials – Soft Iron</vt:lpstr>
      <vt:lpstr>Materials – Water and Glass</vt:lpstr>
      <vt:lpstr>Create a Material: NeodymiumMagnet</vt:lpstr>
      <vt:lpstr>Magnetize the Permanent Magnet</vt:lpstr>
      <vt:lpstr>Avoid Field Distortion by Outer Boundary</vt:lpstr>
      <vt:lpstr>Magnetic Potential Needs One Known Point</vt:lpstr>
      <vt:lpstr>Flow Boundary Conditions:  Inlet</vt:lpstr>
      <vt:lpstr>Flow Boundary Conditions:  Outlet</vt:lpstr>
      <vt:lpstr>Set Channel Depth</vt:lpstr>
      <vt:lpstr>Mesh the Infinite Element Domain</vt:lpstr>
      <vt:lpstr>Mesh the Inlet Flow Channel</vt:lpstr>
      <vt:lpstr>Mesh the Small Flow Rectangle</vt:lpstr>
      <vt:lpstr>Mesh the Outlet Channels</vt:lpstr>
      <vt:lpstr>Distribution – Upper Outlet</vt:lpstr>
      <vt:lpstr>Distribution – Lower Outlet</vt:lpstr>
      <vt:lpstr>Distribution – Middle Outlet</vt:lpstr>
      <vt:lpstr>Set up Two-Step Study</vt:lpstr>
      <vt:lpstr>Solve for Flow and Magnetic Field</vt:lpstr>
      <vt:lpstr>Add Arrows for Magnetic Flux</vt:lpstr>
      <vt:lpstr>Add Particle Tracing</vt:lpstr>
      <vt:lpstr>Create Flow Channel Selection</vt:lpstr>
      <vt:lpstr>Particles only in Fluid Domains</vt:lpstr>
      <vt:lpstr>Walls – Change to “Bounce”</vt:lpstr>
      <vt:lpstr>Set Particle Properties</vt:lpstr>
      <vt:lpstr>Add Fluid Drag Forces</vt:lpstr>
      <vt:lpstr>Add Magnetophoretic Forces</vt:lpstr>
      <vt:lpstr>Boundary Cond: Particle Inlet</vt:lpstr>
      <vt:lpstr>Boundary Cond: Particle Outlets</vt:lpstr>
      <vt:lpstr>Assign Stationary Solver to Flow &amp; Magnetics</vt:lpstr>
      <vt:lpstr>Assign Transient Solver to Particle Tracing</vt:lpstr>
      <vt:lpstr>Use Magnetics &amp; Flow Solution from Study 1</vt:lpstr>
      <vt:lpstr>Set Times and Solve</vt:lpstr>
      <vt:lpstr>Plot Particles as 3x Actual Size</vt:lpstr>
      <vt:lpstr>Add Lines to Trajectories</vt:lpstr>
      <vt:lpstr>Add Arrow Plot</vt:lpstr>
      <vt:lpstr>Compare with NO Magnetophoretic Force</vt:lpstr>
      <vt:lpstr>Slide 68</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Supratik Datta</dc:creator>
  <cp:lastModifiedBy>Nafiseh Emamy</cp:lastModifiedBy>
  <cp:revision>264</cp:revision>
  <cp:lastPrinted>2012-01-19T19:17:26Z</cp:lastPrinted>
  <dcterms:created xsi:type="dcterms:W3CDTF">2014-05-12T11:45:27Z</dcterms:created>
  <dcterms:modified xsi:type="dcterms:W3CDTF">2014-05-13T05:13:14Z</dcterms:modified>
</cp:coreProperties>
</file>